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57" r:id="rId3"/>
    <p:sldId id="264" r:id="rId4"/>
    <p:sldId id="266" r:id="rId5"/>
    <p:sldId id="267" r:id="rId6"/>
    <p:sldId id="265" r:id="rId7"/>
    <p:sldId id="258" r:id="rId8"/>
    <p:sldId id="259" r:id="rId9"/>
    <p:sldId id="268" r:id="rId10"/>
    <p:sldId id="269" r:id="rId11"/>
    <p:sldId id="273" r:id="rId12"/>
    <p:sldId id="270" r:id="rId13"/>
    <p:sldId id="271" r:id="rId14"/>
    <p:sldId id="272" r:id="rId15"/>
    <p:sldId id="274" r:id="rId16"/>
    <p:sldId id="275" r:id="rId17"/>
    <p:sldId id="276" r:id="rId18"/>
    <p:sldId id="277" r:id="rId19"/>
    <p:sldId id="278" r:id="rId20"/>
    <p:sldId id="293" r:id="rId21"/>
    <p:sldId id="292" r:id="rId22"/>
    <p:sldId id="281" r:id="rId23"/>
    <p:sldId id="282" r:id="rId24"/>
    <p:sldId id="283" r:id="rId25"/>
    <p:sldId id="284" r:id="rId26"/>
    <p:sldId id="279" r:id="rId27"/>
    <p:sldId id="285" r:id="rId28"/>
    <p:sldId id="286" r:id="rId29"/>
    <p:sldId id="289" r:id="rId30"/>
    <p:sldId id="290" r:id="rId31"/>
    <p:sldId id="291"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078CBA-1CC0-4A27-BD83-075591F04817}" type="datetimeFigureOut">
              <a:rPr lang="tr-TR" smtClean="0"/>
              <a:t>09.01.2020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56D5AD-95C7-48B0-93D4-1AC69986864D}" type="slidenum">
              <a:rPr lang="tr-TR" smtClean="0"/>
              <a:t>‹#›</a:t>
            </a:fld>
            <a:endParaRPr lang="tr-T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09.01.2020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ersoneltemin.msb.gov.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2286000" y="1142984"/>
            <a:ext cx="4572000" cy="3970318"/>
          </a:xfrm>
          <a:prstGeom prst="rect">
            <a:avLst/>
          </a:prstGeom>
        </p:spPr>
        <p:txBody>
          <a:bodyPr wrap="square">
            <a:spAutoFit/>
          </a:bodyPr>
          <a:lstStyle/>
          <a:p>
            <a:pPr algn="ctr"/>
            <a:endParaRPr lang="tr-TR" sz="3600" b="1" dirty="0" smtClean="0">
              <a:latin typeface="Aharoni" pitchFamily="2" charset="-79"/>
              <a:cs typeface="Aharoni" pitchFamily="2" charset="-79"/>
            </a:endParaRPr>
          </a:p>
          <a:p>
            <a:pPr algn="ctr"/>
            <a:endParaRPr lang="tr-TR" sz="3600" b="1" dirty="0" smtClean="0">
              <a:latin typeface="Aharoni" pitchFamily="2" charset="-79"/>
              <a:cs typeface="Aharoni" pitchFamily="2" charset="-79"/>
            </a:endParaRPr>
          </a:p>
          <a:p>
            <a:pPr algn="ctr"/>
            <a:endParaRPr lang="tr-TR" sz="3600" b="1" dirty="0" smtClean="0">
              <a:latin typeface="Aharoni" pitchFamily="2" charset="-79"/>
              <a:cs typeface="Aharoni" pitchFamily="2" charset="-79"/>
            </a:endParaRPr>
          </a:p>
          <a:p>
            <a:pPr algn="ctr"/>
            <a:endParaRPr lang="tr-TR" sz="3600" b="1" dirty="0" smtClean="0">
              <a:latin typeface="Aharoni" pitchFamily="2" charset="-79"/>
              <a:cs typeface="Aharoni" pitchFamily="2" charset="-79"/>
            </a:endParaRPr>
          </a:p>
          <a:p>
            <a:pPr algn="ctr"/>
            <a:r>
              <a:rPr lang="tr-TR" sz="3600" b="1" dirty="0" smtClean="0">
                <a:latin typeface="Aharoni" pitchFamily="2" charset="-79"/>
                <a:cs typeface="Aharoni" pitchFamily="2" charset="-79"/>
              </a:rPr>
              <a:t>2020-2021Eğitim-Öğretim Yılı Öğrenci Temin Faaliyetleri</a:t>
            </a:r>
            <a:endParaRPr lang="tr-TR" sz="3600" b="1" dirty="0">
              <a:latin typeface="Aharoni" pitchFamily="2" charset="-79"/>
              <a:cs typeface="Aharoni" pitchFamily="2" charset="-79"/>
            </a:endParaRPr>
          </a:p>
        </p:txBody>
      </p:sp>
      <p:pic>
        <p:nvPicPr>
          <p:cNvPr id="8" name="image2.jpeg" descr="M:\HÖ_TD\Kişisel\MSÜ Amblem.png"/>
          <p:cNvPicPr/>
          <p:nvPr/>
        </p:nvPicPr>
        <p:blipFill>
          <a:blip r:embed="rId2" cstate="print"/>
          <a:stretch>
            <a:fillRect/>
          </a:stretch>
        </p:blipFill>
        <p:spPr>
          <a:xfrm>
            <a:off x="2786050" y="857233"/>
            <a:ext cx="3286148" cy="25717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pPr lvl="0"/>
            <a:r>
              <a:rPr lang="tr-TR" b="1" dirty="0" smtClean="0"/>
              <a:t>Lise ve dengi okullarda öğrenciliği devam edenler için 2020 yılında Harp Okulları ve Astsubay Meslek Yüksekokullarının kesin kayıt işlemlerinin son tarihine kadar mezun olmak veya dönemine bakılmaksızın 2018 ve 2019 yılında mezun olmak (2017 yılı ve öncesinde mezun olan adayların başvurusu sistem tarafından engellenecektir</a:t>
            </a:r>
            <a:r>
              <a:rPr lang="tr-TR" b="1" dirty="0" smtClean="0"/>
              <a:t>.</a:t>
            </a:r>
            <a:r>
              <a:rPr lang="tr-TR" b="1" dirty="0" smtClean="0"/>
              <a:t> </a:t>
            </a:r>
          </a:p>
          <a:p>
            <a:pPr lvl="0"/>
            <a:r>
              <a:rPr lang="tr-TR" b="1" dirty="0" smtClean="0"/>
              <a:t>2020 Milli Savunma Üniversitesi Askeri Öğrenci Aday Belirleme Sınavı (2020-MSÜ)”</a:t>
            </a:r>
            <a:r>
              <a:rPr lang="tr-TR" b="1" dirty="0" err="1" smtClean="0"/>
              <a:t>na</a:t>
            </a:r>
            <a:r>
              <a:rPr lang="tr-TR" b="1" dirty="0" smtClean="0"/>
              <a:t> katılmış ve Milli Savunma Bakanlığınca belirlenecek çağrı taban puanı almış olmak,</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143000"/>
          </a:xfrm>
        </p:spPr>
        <p:txBody>
          <a:bodyPr>
            <a:normAutofit fontScale="90000"/>
          </a:bodyPr>
          <a:lstStyle/>
          <a:p>
            <a:r>
              <a:rPr lang="tr-TR" b="1" dirty="0" smtClean="0"/>
              <a:t/>
            </a:r>
            <a:br>
              <a:rPr lang="tr-TR" b="1" dirty="0" smtClean="0"/>
            </a:br>
            <a:r>
              <a:rPr lang="tr-TR" b="1" dirty="0" smtClean="0"/>
              <a:t>Puan Türlerinin Hesaplanmasında Testlerin Ağırlıkları (%)</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pPr>
              <a:buNone/>
            </a:pPr>
            <a:r>
              <a:rPr lang="tr-TR" dirty="0" smtClean="0"/>
              <a:t>   </a:t>
            </a:r>
          </a:p>
          <a:p>
            <a:pPr>
              <a:buNone/>
            </a:pPr>
            <a:endParaRPr lang="tr-TR" dirty="0"/>
          </a:p>
        </p:txBody>
      </p:sp>
      <p:graphicFrame>
        <p:nvGraphicFramePr>
          <p:cNvPr id="4" name="3 Tablo"/>
          <p:cNvGraphicFramePr>
            <a:graphicFrameLocks noGrp="1"/>
          </p:cNvGraphicFramePr>
          <p:nvPr/>
        </p:nvGraphicFramePr>
        <p:xfrm>
          <a:off x="1500166" y="1626856"/>
          <a:ext cx="6096000" cy="3121033"/>
        </p:xfrm>
        <a:graphic>
          <a:graphicData uri="http://schemas.openxmlformats.org/drawingml/2006/table">
            <a:tbl>
              <a:tblPr firstRow="1" bandRow="1">
                <a:tableStyleId>{5C22544A-7EE6-4342-B048-85BDC9FD1C3A}</a:tableStyleId>
              </a:tblPr>
              <a:tblGrid>
                <a:gridCol w="1000132"/>
                <a:gridCol w="1071570"/>
                <a:gridCol w="1428760"/>
                <a:gridCol w="1143008"/>
                <a:gridCol w="1452530"/>
              </a:tblGrid>
              <a:tr h="740846">
                <a:tc>
                  <a:txBody>
                    <a:bodyPr/>
                    <a:lstStyle/>
                    <a:p>
                      <a:r>
                        <a:rPr lang="tr-TR" dirty="0" smtClean="0"/>
                        <a:t>PUAN</a:t>
                      </a:r>
                      <a:r>
                        <a:rPr lang="tr-TR" baseline="0" dirty="0" smtClean="0"/>
                        <a:t> TÜRLERİ</a:t>
                      </a:r>
                      <a:endParaRPr lang="tr-TR" dirty="0"/>
                    </a:p>
                  </a:txBody>
                  <a:tcPr/>
                </a:tc>
                <a:tc>
                  <a:txBody>
                    <a:bodyPr/>
                    <a:lstStyle/>
                    <a:p>
                      <a:pPr marL="185420" marR="173355" algn="ctr">
                        <a:spcBef>
                          <a:spcPts val="1375"/>
                        </a:spcBef>
                        <a:spcAft>
                          <a:spcPts val="0"/>
                        </a:spcAft>
                      </a:pPr>
                      <a:r>
                        <a:rPr lang="tr-TR" sz="1800" b="1" dirty="0">
                          <a:solidFill>
                            <a:srgbClr val="FFFFFF"/>
                          </a:solidFill>
                          <a:latin typeface="Times New Roman"/>
                          <a:ea typeface="Times New Roman"/>
                        </a:rPr>
                        <a:t>Türkçe</a:t>
                      </a:r>
                      <a:endParaRPr lang="tr-TR" sz="1100" dirty="0">
                        <a:latin typeface="Times New Roman"/>
                        <a:ea typeface="Times New Roman"/>
                      </a:endParaRPr>
                    </a:p>
                  </a:txBody>
                  <a:tcPr marL="0" marR="0" marT="0" marB="0"/>
                </a:tc>
                <a:tc>
                  <a:txBody>
                    <a:bodyPr/>
                    <a:lstStyle/>
                    <a:p>
                      <a:pPr marL="121285" marR="109855" algn="ctr">
                        <a:spcBef>
                          <a:spcPts val="1375"/>
                        </a:spcBef>
                        <a:spcAft>
                          <a:spcPts val="0"/>
                        </a:spcAft>
                      </a:pPr>
                      <a:r>
                        <a:rPr lang="tr-TR" sz="1800" b="1" dirty="0">
                          <a:solidFill>
                            <a:srgbClr val="FFFFFF"/>
                          </a:solidFill>
                          <a:latin typeface="Times New Roman"/>
                          <a:ea typeface="Times New Roman"/>
                        </a:rPr>
                        <a:t>Temel Matematik</a:t>
                      </a:r>
                      <a:endParaRPr lang="tr-TR" sz="1100" dirty="0">
                        <a:latin typeface="Times New Roman"/>
                        <a:ea typeface="Times New Roman"/>
                      </a:endParaRPr>
                    </a:p>
                  </a:txBody>
                  <a:tcPr marL="0" marR="0" marT="0" marB="0"/>
                </a:tc>
                <a:tc>
                  <a:txBody>
                    <a:bodyPr/>
                    <a:lstStyle/>
                    <a:p>
                      <a:pPr marL="133985" marR="121920" algn="ctr">
                        <a:spcBef>
                          <a:spcPts val="1375"/>
                        </a:spcBef>
                        <a:spcAft>
                          <a:spcPts val="0"/>
                        </a:spcAft>
                      </a:pPr>
                      <a:r>
                        <a:rPr lang="tr-TR" sz="1800" b="1">
                          <a:solidFill>
                            <a:srgbClr val="FFFFFF"/>
                          </a:solidFill>
                          <a:latin typeface="Times New Roman"/>
                          <a:ea typeface="Times New Roman"/>
                        </a:rPr>
                        <a:t>Fen Bilimleri</a:t>
                      </a:r>
                      <a:endParaRPr lang="tr-TR" sz="1100">
                        <a:latin typeface="Times New Roman"/>
                        <a:ea typeface="Times New Roman"/>
                      </a:endParaRPr>
                    </a:p>
                  </a:txBody>
                  <a:tcPr marL="0" marR="0" marT="0" marB="0"/>
                </a:tc>
                <a:tc>
                  <a:txBody>
                    <a:bodyPr/>
                    <a:lstStyle/>
                    <a:p>
                      <a:pPr marL="291465" marR="278765" algn="ctr">
                        <a:spcBef>
                          <a:spcPts val="1375"/>
                        </a:spcBef>
                        <a:spcAft>
                          <a:spcPts val="0"/>
                        </a:spcAft>
                      </a:pPr>
                      <a:r>
                        <a:rPr lang="tr-TR" sz="1800" b="1" dirty="0">
                          <a:solidFill>
                            <a:srgbClr val="FFFFFF"/>
                          </a:solidFill>
                          <a:latin typeface="Times New Roman"/>
                          <a:ea typeface="Times New Roman"/>
                        </a:rPr>
                        <a:t>Sosyal Bilimler</a:t>
                      </a:r>
                      <a:endParaRPr lang="tr-TR" sz="1100" dirty="0">
                        <a:latin typeface="Times New Roman"/>
                        <a:ea typeface="Times New Roman"/>
                      </a:endParaRPr>
                    </a:p>
                  </a:txBody>
                  <a:tcPr marL="0" marR="0" marT="0" marB="0"/>
                </a:tc>
              </a:tr>
              <a:tr h="317505">
                <a:tc>
                  <a:txBody>
                    <a:bodyPr/>
                    <a:lstStyle/>
                    <a:p>
                      <a:pPr marL="91440">
                        <a:spcBef>
                          <a:spcPts val="1375"/>
                        </a:spcBef>
                        <a:spcAft>
                          <a:spcPts val="0"/>
                        </a:spcAft>
                      </a:pPr>
                      <a:r>
                        <a:rPr lang="tr-TR" sz="1800" b="1" dirty="0">
                          <a:latin typeface="Times New Roman"/>
                          <a:ea typeface="Times New Roman"/>
                        </a:rPr>
                        <a:t>MSÜ-SA</a:t>
                      </a:r>
                      <a:endParaRPr lang="tr-TR" sz="1100" dirty="0">
                        <a:latin typeface="Times New Roman"/>
                        <a:ea typeface="Times New Roman"/>
                      </a:endParaRPr>
                    </a:p>
                  </a:txBody>
                  <a:tcPr marL="0" marR="0" marT="0" marB="0"/>
                </a:tc>
                <a:tc>
                  <a:txBody>
                    <a:bodyPr/>
                    <a:lstStyle/>
                    <a:p>
                      <a:pPr marL="184785" marR="173355" algn="ctr">
                        <a:spcBef>
                          <a:spcPts val="1375"/>
                        </a:spcBef>
                        <a:spcAft>
                          <a:spcPts val="0"/>
                        </a:spcAft>
                      </a:pPr>
                      <a:r>
                        <a:rPr lang="tr-TR" sz="1800" b="1" dirty="0">
                          <a:latin typeface="Times New Roman"/>
                          <a:ea typeface="Times New Roman"/>
                        </a:rPr>
                        <a:t>25</a:t>
                      </a:r>
                      <a:endParaRPr lang="tr-TR" sz="1100" dirty="0">
                        <a:latin typeface="Times New Roman"/>
                        <a:ea typeface="Times New Roman"/>
                      </a:endParaRPr>
                    </a:p>
                  </a:txBody>
                  <a:tcPr marL="0" marR="0" marT="0" marB="0"/>
                </a:tc>
                <a:tc>
                  <a:txBody>
                    <a:bodyPr/>
                    <a:lstStyle/>
                    <a:p>
                      <a:pPr marL="121285" marR="107315" algn="ctr">
                        <a:spcBef>
                          <a:spcPts val="1375"/>
                        </a:spcBef>
                        <a:spcAft>
                          <a:spcPts val="0"/>
                        </a:spcAft>
                      </a:pPr>
                      <a:r>
                        <a:rPr lang="tr-TR" sz="1800" b="1" dirty="0" smtClean="0">
                          <a:latin typeface="Times New Roman"/>
                          <a:ea typeface="Times New Roman"/>
                        </a:rPr>
                        <a:t>35</a:t>
                      </a:r>
                      <a:endParaRPr lang="tr-TR" sz="1100" dirty="0">
                        <a:latin typeface="Times New Roman"/>
                        <a:ea typeface="Times New Roman"/>
                      </a:endParaRPr>
                    </a:p>
                  </a:txBody>
                  <a:tcPr marL="0" marR="0" marT="0" marB="0"/>
                </a:tc>
                <a:tc>
                  <a:txBody>
                    <a:bodyPr/>
                    <a:lstStyle/>
                    <a:p>
                      <a:pPr marL="133985" marR="120015" algn="ctr">
                        <a:spcBef>
                          <a:spcPts val="1375"/>
                        </a:spcBef>
                        <a:spcAft>
                          <a:spcPts val="0"/>
                        </a:spcAft>
                      </a:pPr>
                      <a:r>
                        <a:rPr lang="tr-TR" sz="1800" b="1">
                          <a:latin typeface="Times New Roman"/>
                          <a:ea typeface="Times New Roman"/>
                        </a:rPr>
                        <a:t>30</a:t>
                      </a:r>
                      <a:endParaRPr lang="tr-TR" sz="1100">
                        <a:latin typeface="Times New Roman"/>
                        <a:ea typeface="Times New Roman"/>
                      </a:endParaRPr>
                    </a:p>
                  </a:txBody>
                  <a:tcPr marL="0" marR="0" marT="0" marB="0"/>
                </a:tc>
                <a:tc>
                  <a:txBody>
                    <a:bodyPr/>
                    <a:lstStyle/>
                    <a:p>
                      <a:pPr marL="291465" marR="275590" algn="ctr">
                        <a:spcBef>
                          <a:spcPts val="1375"/>
                        </a:spcBef>
                        <a:spcAft>
                          <a:spcPts val="0"/>
                        </a:spcAft>
                      </a:pPr>
                      <a:r>
                        <a:rPr lang="tr-TR" sz="1800" b="1" dirty="0" smtClean="0">
                          <a:latin typeface="Times New Roman"/>
                          <a:ea typeface="Times New Roman"/>
                        </a:rPr>
                        <a:t>10</a:t>
                      </a:r>
                    </a:p>
                    <a:p>
                      <a:pPr marL="291465" marR="275590" algn="ctr">
                        <a:spcBef>
                          <a:spcPts val="1375"/>
                        </a:spcBef>
                        <a:spcAft>
                          <a:spcPts val="0"/>
                        </a:spcAft>
                      </a:pPr>
                      <a:endParaRPr lang="tr-TR" sz="1100" dirty="0">
                        <a:latin typeface="Times New Roman"/>
                        <a:ea typeface="Times New Roman"/>
                      </a:endParaRPr>
                    </a:p>
                  </a:txBody>
                  <a:tcPr marL="0" marR="0" marT="0" marB="0"/>
                </a:tc>
              </a:tr>
              <a:tr h="317505">
                <a:tc>
                  <a:txBody>
                    <a:bodyPr/>
                    <a:lstStyle/>
                    <a:p>
                      <a:pPr marL="91440">
                        <a:spcBef>
                          <a:spcPts val="1375"/>
                        </a:spcBef>
                        <a:spcAft>
                          <a:spcPts val="0"/>
                        </a:spcAft>
                      </a:pPr>
                      <a:r>
                        <a:rPr lang="tr-TR" sz="1800" b="1">
                          <a:latin typeface="Times New Roman"/>
                          <a:ea typeface="Times New Roman"/>
                        </a:rPr>
                        <a:t>MSÜ-EA</a:t>
                      </a:r>
                      <a:endParaRPr lang="tr-TR" sz="1100">
                        <a:latin typeface="Times New Roman"/>
                        <a:ea typeface="Times New Roman"/>
                      </a:endParaRPr>
                    </a:p>
                  </a:txBody>
                  <a:tcPr marL="0" marR="0" marT="0" marB="0"/>
                </a:tc>
                <a:tc>
                  <a:txBody>
                    <a:bodyPr/>
                    <a:lstStyle/>
                    <a:p>
                      <a:pPr marL="184785" marR="173355" algn="ctr">
                        <a:spcBef>
                          <a:spcPts val="1375"/>
                        </a:spcBef>
                        <a:spcAft>
                          <a:spcPts val="0"/>
                        </a:spcAft>
                      </a:pPr>
                      <a:r>
                        <a:rPr lang="tr-TR" sz="1800" b="1">
                          <a:latin typeface="Times New Roman"/>
                          <a:ea typeface="Times New Roman"/>
                        </a:rPr>
                        <a:t>35</a:t>
                      </a:r>
                      <a:endParaRPr lang="tr-TR" sz="1100">
                        <a:latin typeface="Times New Roman"/>
                        <a:ea typeface="Times New Roman"/>
                      </a:endParaRPr>
                    </a:p>
                  </a:txBody>
                  <a:tcPr marL="0" marR="0" marT="0" marB="0"/>
                </a:tc>
                <a:tc>
                  <a:txBody>
                    <a:bodyPr/>
                    <a:lstStyle/>
                    <a:p>
                      <a:pPr marL="121285" marR="107315" algn="ctr">
                        <a:spcBef>
                          <a:spcPts val="1375"/>
                        </a:spcBef>
                        <a:spcAft>
                          <a:spcPts val="0"/>
                        </a:spcAft>
                      </a:pPr>
                      <a:r>
                        <a:rPr lang="tr-TR" sz="1800" b="1" dirty="0" smtClean="0">
                          <a:latin typeface="Times New Roman"/>
                          <a:ea typeface="Times New Roman"/>
                        </a:rPr>
                        <a:t>35</a:t>
                      </a:r>
                      <a:endParaRPr lang="tr-TR" sz="1100" dirty="0">
                        <a:latin typeface="Times New Roman"/>
                        <a:ea typeface="Times New Roman"/>
                      </a:endParaRPr>
                    </a:p>
                  </a:txBody>
                  <a:tcPr marL="0" marR="0" marT="0" marB="0"/>
                </a:tc>
                <a:tc>
                  <a:txBody>
                    <a:bodyPr/>
                    <a:lstStyle/>
                    <a:p>
                      <a:pPr marL="133985" marR="120015" algn="ctr">
                        <a:spcBef>
                          <a:spcPts val="1375"/>
                        </a:spcBef>
                        <a:spcAft>
                          <a:spcPts val="0"/>
                        </a:spcAft>
                      </a:pPr>
                      <a:r>
                        <a:rPr lang="tr-TR" sz="1800" b="1">
                          <a:latin typeface="Times New Roman"/>
                          <a:ea typeface="Times New Roman"/>
                        </a:rPr>
                        <a:t>10</a:t>
                      </a:r>
                      <a:endParaRPr lang="tr-TR" sz="1100">
                        <a:latin typeface="Times New Roman"/>
                        <a:ea typeface="Times New Roman"/>
                      </a:endParaRPr>
                    </a:p>
                  </a:txBody>
                  <a:tcPr marL="0" marR="0" marT="0" marB="0"/>
                </a:tc>
                <a:tc>
                  <a:txBody>
                    <a:bodyPr/>
                    <a:lstStyle/>
                    <a:p>
                      <a:pPr marL="291465" marR="275590" algn="ctr">
                        <a:spcBef>
                          <a:spcPts val="1375"/>
                        </a:spcBef>
                        <a:spcAft>
                          <a:spcPts val="0"/>
                        </a:spcAft>
                      </a:pPr>
                      <a:r>
                        <a:rPr lang="tr-TR" sz="1800" b="1" dirty="0" smtClean="0">
                          <a:latin typeface="Times New Roman"/>
                          <a:ea typeface="Times New Roman"/>
                        </a:rPr>
                        <a:t>20</a:t>
                      </a:r>
                    </a:p>
                    <a:p>
                      <a:pPr marL="291465" marR="275590" algn="ctr">
                        <a:spcBef>
                          <a:spcPts val="1375"/>
                        </a:spcBef>
                        <a:spcAft>
                          <a:spcPts val="0"/>
                        </a:spcAft>
                      </a:pPr>
                      <a:endParaRPr lang="tr-TR" sz="1100" dirty="0">
                        <a:latin typeface="Times New Roman"/>
                        <a:ea typeface="Times New Roman"/>
                      </a:endParaRPr>
                    </a:p>
                  </a:txBody>
                  <a:tcPr marL="0" marR="0" marT="0" marB="0"/>
                </a:tc>
              </a:tr>
              <a:tr h="717327">
                <a:tc>
                  <a:txBody>
                    <a:bodyPr/>
                    <a:lstStyle/>
                    <a:p>
                      <a:pPr marL="91440">
                        <a:spcBef>
                          <a:spcPts val="1375"/>
                        </a:spcBef>
                        <a:spcAft>
                          <a:spcPts val="0"/>
                        </a:spcAft>
                      </a:pPr>
                      <a:r>
                        <a:rPr lang="tr-TR" sz="1800" b="1" dirty="0">
                          <a:latin typeface="Times New Roman"/>
                          <a:ea typeface="Times New Roman"/>
                        </a:rPr>
                        <a:t>MSÜ-GN</a:t>
                      </a:r>
                      <a:endParaRPr lang="tr-TR" sz="1100" dirty="0">
                        <a:latin typeface="Times New Roman"/>
                        <a:ea typeface="Times New Roman"/>
                      </a:endParaRPr>
                    </a:p>
                  </a:txBody>
                  <a:tcPr marL="0" marR="0" marT="0" marB="0"/>
                </a:tc>
                <a:tc>
                  <a:txBody>
                    <a:bodyPr/>
                    <a:lstStyle/>
                    <a:p>
                      <a:pPr marL="184785" marR="173355" algn="ctr">
                        <a:spcBef>
                          <a:spcPts val="1375"/>
                        </a:spcBef>
                        <a:spcAft>
                          <a:spcPts val="0"/>
                        </a:spcAft>
                      </a:pPr>
                      <a:r>
                        <a:rPr lang="tr-TR" sz="1800" b="1">
                          <a:latin typeface="Times New Roman"/>
                          <a:ea typeface="Times New Roman"/>
                        </a:rPr>
                        <a:t>37</a:t>
                      </a:r>
                      <a:endParaRPr lang="tr-TR" sz="1100">
                        <a:latin typeface="Times New Roman"/>
                        <a:ea typeface="Times New Roman"/>
                      </a:endParaRPr>
                    </a:p>
                  </a:txBody>
                  <a:tcPr marL="0" marR="0" marT="0" marB="0"/>
                </a:tc>
                <a:tc>
                  <a:txBody>
                    <a:bodyPr/>
                    <a:lstStyle/>
                    <a:p>
                      <a:pPr marL="121285" marR="107315" algn="ctr">
                        <a:spcBef>
                          <a:spcPts val="1375"/>
                        </a:spcBef>
                        <a:spcAft>
                          <a:spcPts val="0"/>
                        </a:spcAft>
                      </a:pPr>
                      <a:r>
                        <a:rPr lang="tr-TR" sz="1800" b="1">
                          <a:latin typeface="Times New Roman"/>
                          <a:ea typeface="Times New Roman"/>
                        </a:rPr>
                        <a:t>37</a:t>
                      </a:r>
                      <a:endParaRPr lang="tr-TR" sz="1100">
                        <a:latin typeface="Times New Roman"/>
                        <a:ea typeface="Times New Roman"/>
                      </a:endParaRPr>
                    </a:p>
                  </a:txBody>
                  <a:tcPr marL="0" marR="0" marT="0" marB="0"/>
                </a:tc>
                <a:tc>
                  <a:txBody>
                    <a:bodyPr/>
                    <a:lstStyle/>
                    <a:p>
                      <a:pPr marL="133985" marR="120015" algn="ctr">
                        <a:spcBef>
                          <a:spcPts val="1375"/>
                        </a:spcBef>
                        <a:spcAft>
                          <a:spcPts val="0"/>
                        </a:spcAft>
                      </a:pPr>
                      <a:r>
                        <a:rPr lang="tr-TR" sz="1800" b="1">
                          <a:latin typeface="Times New Roman"/>
                          <a:ea typeface="Times New Roman"/>
                        </a:rPr>
                        <a:t>13</a:t>
                      </a:r>
                      <a:endParaRPr lang="tr-TR" sz="1100">
                        <a:latin typeface="Times New Roman"/>
                        <a:ea typeface="Times New Roman"/>
                      </a:endParaRPr>
                    </a:p>
                  </a:txBody>
                  <a:tcPr marL="0" marR="0" marT="0" marB="0"/>
                </a:tc>
                <a:tc>
                  <a:txBody>
                    <a:bodyPr/>
                    <a:lstStyle/>
                    <a:p>
                      <a:pPr marL="291465" marR="275590" algn="ctr">
                        <a:spcBef>
                          <a:spcPts val="1375"/>
                        </a:spcBef>
                        <a:spcAft>
                          <a:spcPts val="0"/>
                        </a:spcAft>
                      </a:pPr>
                      <a:r>
                        <a:rPr lang="tr-TR" sz="1800" b="1" dirty="0" smtClean="0">
                          <a:latin typeface="Times New Roman"/>
                          <a:ea typeface="Times New Roman"/>
                        </a:rPr>
                        <a:t>13</a:t>
                      </a:r>
                    </a:p>
                    <a:p>
                      <a:pPr marL="291465" marR="275590" algn="ctr">
                        <a:spcBef>
                          <a:spcPts val="1375"/>
                        </a:spcBef>
                        <a:spcAft>
                          <a:spcPts val="0"/>
                        </a:spcAft>
                      </a:pPr>
                      <a:endParaRPr lang="tr-TR" sz="1100" dirty="0">
                        <a:latin typeface="Times New Roman"/>
                        <a:ea typeface="Times New Roman"/>
                      </a:endParaRPr>
                    </a:p>
                  </a:txBody>
                  <a:tcPr marL="0" marR="0" marT="0" marB="0"/>
                </a:tc>
              </a:tr>
              <a:tr h="423340">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HARP OKULLARI/ ASB. MYO TERCİH İŞLEMLERİ</a:t>
            </a:r>
            <a:endParaRPr lang="tr-TR" dirty="0">
              <a:solidFill>
                <a:srgbClr val="FF0000"/>
              </a:solidFill>
            </a:endParaRPr>
          </a:p>
        </p:txBody>
      </p:sp>
      <p:sp>
        <p:nvSpPr>
          <p:cNvPr id="3" name="2 İçerik Yer Tutucusu"/>
          <p:cNvSpPr>
            <a:spLocks noGrp="1"/>
          </p:cNvSpPr>
          <p:nvPr>
            <p:ph idx="1"/>
          </p:nvPr>
        </p:nvSpPr>
        <p:spPr/>
        <p:txBody>
          <a:bodyPr>
            <a:normAutofit fontScale="92500"/>
          </a:bodyPr>
          <a:lstStyle/>
          <a:p>
            <a:r>
              <a:rPr lang="tr-TR" b="1" dirty="0" smtClean="0"/>
              <a:t>2020-</a:t>
            </a:r>
            <a:r>
              <a:rPr lang="tr-TR" b="1" dirty="0" err="1" smtClean="0"/>
              <a:t>MSÜ’ye</a:t>
            </a:r>
            <a:r>
              <a:rPr lang="tr-TR" b="1" dirty="0" smtClean="0"/>
              <a:t> katılan adayların Harp Okulları ve Astsubay Meslek Yüksekokulları tercihlerini </a:t>
            </a:r>
          </a:p>
          <a:p>
            <a:r>
              <a:rPr lang="tr-TR" b="1" dirty="0" smtClean="0">
                <a:solidFill>
                  <a:srgbClr val="FF0000"/>
                </a:solidFill>
              </a:rPr>
              <a:t>13 Nisan 2020 - 01 Mayıs 2020  </a:t>
            </a:r>
            <a:r>
              <a:rPr lang="tr-TR" b="1" dirty="0" smtClean="0"/>
              <a:t>tarihleri arasında </a:t>
            </a:r>
            <a:r>
              <a:rPr lang="tr-TR" b="1" u="heavy" dirty="0" err="1" smtClean="0">
                <a:hlinkClick r:id="rId2"/>
              </a:rPr>
              <a:t>personeltemin</a:t>
            </a:r>
            <a:r>
              <a:rPr lang="tr-TR" b="1" u="heavy" dirty="0" smtClean="0">
                <a:hlinkClick r:id="rId2"/>
              </a:rPr>
              <a:t>.</a:t>
            </a:r>
            <a:r>
              <a:rPr lang="tr-TR" b="1" u="heavy" dirty="0" err="1" smtClean="0">
                <a:hlinkClick r:id="rId2"/>
              </a:rPr>
              <a:t>msb</a:t>
            </a:r>
            <a:r>
              <a:rPr lang="tr-TR" b="1" u="heavy" dirty="0" smtClean="0">
                <a:hlinkClick r:id="rId2"/>
              </a:rPr>
              <a:t>.gov.tr</a:t>
            </a:r>
            <a:r>
              <a:rPr lang="tr-TR" b="1" dirty="0" smtClean="0"/>
              <a:t> internet adresine girerek yapmaları gerekmektedir.</a:t>
            </a:r>
          </a:p>
          <a:p>
            <a:r>
              <a:rPr lang="tr-TR" b="1" u="heavy" dirty="0" smtClean="0">
                <a:solidFill>
                  <a:srgbClr val="7030A0"/>
                </a:solidFill>
              </a:rPr>
              <a:t>NOT:</a:t>
            </a:r>
            <a:r>
              <a:rPr lang="tr-TR" b="1" dirty="0" smtClean="0">
                <a:solidFill>
                  <a:srgbClr val="7030A0"/>
                </a:solidFill>
              </a:rPr>
              <a:t> Belirtilen süre içerisinde internet sitesi üzerinden tercihini yapmayan adaylar hiçbir şekilde 2’nci Seçim Aşamalarına çağrılmayacaktır.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7200" dirty="0" smtClean="0">
                <a:solidFill>
                  <a:srgbClr val="FF0000"/>
                </a:solidFill>
              </a:rPr>
              <a:t>2. YKS</a:t>
            </a:r>
            <a:endParaRPr lang="tr-TR" sz="7200" dirty="0">
              <a:solidFill>
                <a:srgbClr val="FF0000"/>
              </a:solidFill>
            </a:endParaRPr>
          </a:p>
        </p:txBody>
      </p:sp>
      <p:sp>
        <p:nvSpPr>
          <p:cNvPr id="3" name="2 İçerik Yer Tutucusu"/>
          <p:cNvSpPr>
            <a:spLocks noGrp="1"/>
          </p:cNvSpPr>
          <p:nvPr>
            <p:ph idx="1"/>
          </p:nvPr>
        </p:nvSpPr>
        <p:spPr/>
        <p:txBody>
          <a:bodyPr>
            <a:normAutofit lnSpcReduction="10000"/>
          </a:bodyPr>
          <a:lstStyle/>
          <a:p>
            <a:pPr lvl="0"/>
            <a:r>
              <a:rPr lang="tr-TR" b="1" dirty="0" smtClean="0"/>
              <a:t>Aday yerleştirme işlemlerine esas olmak üzere; </a:t>
            </a:r>
          </a:p>
          <a:p>
            <a:pPr>
              <a:buNone/>
            </a:pPr>
            <a:r>
              <a:rPr lang="tr-TR" b="1" dirty="0" smtClean="0"/>
              <a:t>     Astsubay Meslek Yüksekokulları için ÖSYM Başkanlığınca </a:t>
            </a:r>
            <a:r>
              <a:rPr lang="tr-TR" b="1" u="heavy" dirty="0" smtClean="0"/>
              <a:t>20 Haziran 2020 </a:t>
            </a:r>
            <a:r>
              <a:rPr lang="tr-TR" b="1" dirty="0" smtClean="0"/>
              <a:t>tarihinde yapılacak Yükseköğretim Kurumları Sınavı(YKS)’</a:t>
            </a:r>
            <a:r>
              <a:rPr lang="tr-TR" b="1" dirty="0" err="1" smtClean="0"/>
              <a:t>nın</a:t>
            </a:r>
            <a:r>
              <a:rPr lang="tr-TR" b="1" dirty="0" smtClean="0"/>
              <a:t> Temel Yeterlilik Testi (TYT)’ne katılmış ve </a:t>
            </a:r>
            <a:r>
              <a:rPr lang="tr-TR" b="1" dirty="0" err="1" smtClean="0"/>
              <a:t>MSÜ’nün</a:t>
            </a:r>
            <a:r>
              <a:rPr lang="tr-TR" b="1" dirty="0" smtClean="0"/>
              <a:t> teklifi doğrultusunda Milli Savunma Bakanlığınca belirlenmiş TYT taban puanını almış olmak,</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b="1" dirty="0" smtClean="0"/>
              <a:t>Harp Okulları için ÖSYM Başkanlığınca 20 Haziran 2020 tarihinde yapılacak olan 2020-YKS Temel Yeterlilik Testi (TYT) ile </a:t>
            </a:r>
            <a:r>
              <a:rPr lang="tr-TR" b="1" u="heavy" dirty="0" smtClean="0"/>
              <a:t>21 Haziran 2020 </a:t>
            </a:r>
            <a:r>
              <a:rPr lang="tr-TR" b="1" dirty="0" smtClean="0"/>
              <a:t>tarihinde yapılacak 2020-YKS Alan Yeterlilik Testi’ne (AYT) katılmış, 2020-YKS Sayısal ve Eşit Ağırlık puanları için </a:t>
            </a:r>
            <a:r>
              <a:rPr lang="tr-TR" b="1" dirty="0" err="1" smtClean="0"/>
              <a:t>MSÜ’nün</a:t>
            </a:r>
            <a:r>
              <a:rPr lang="tr-TR" b="1" dirty="0" smtClean="0"/>
              <a:t> teklifi doğrultusunda Milli Savunma Bakanlığınca belirlenmiş taban puanını almış olmak,</a:t>
            </a:r>
          </a:p>
          <a:p>
            <a:r>
              <a:rPr lang="tr-TR" b="1" dirty="0" smtClean="0"/>
              <a:t>MSB tarafından belirlenecek olan taban puanı</a:t>
            </a:r>
            <a:r>
              <a:rPr lang="tr-TR" b="1" u="heavy" dirty="0" smtClean="0"/>
              <a:t> alamamış</a:t>
            </a:r>
            <a:r>
              <a:rPr lang="tr-TR" b="1" dirty="0" smtClean="0"/>
              <a:t> olan adayların, 2’nci seçim aşamalarına katılmış ve başarılı olmuş olsalar dahi taban puanını alamadıkları okul türü için askeri öğrenci adaylıkları sonlandırılır.</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2. SEÇİM AŞAMALARI BAŞVURU İŞLEMLERİ</a:t>
            </a:r>
            <a:endParaRPr lang="tr-TR" dirty="0"/>
          </a:p>
        </p:txBody>
      </p:sp>
      <p:sp>
        <p:nvSpPr>
          <p:cNvPr id="3" name="2 İçerik Yer Tutucusu"/>
          <p:cNvSpPr>
            <a:spLocks noGrp="1"/>
          </p:cNvSpPr>
          <p:nvPr>
            <p:ph idx="1"/>
          </p:nvPr>
        </p:nvSpPr>
        <p:spPr/>
        <p:txBody>
          <a:bodyPr>
            <a:normAutofit fontScale="85000" lnSpcReduction="20000"/>
          </a:bodyPr>
          <a:lstStyle/>
          <a:p>
            <a:r>
              <a:rPr lang="tr-TR" b="1" u="heavy" dirty="0" smtClean="0"/>
              <a:t>2</a:t>
            </a:r>
            <a:r>
              <a:rPr lang="tr-TR" b="1" dirty="0" smtClean="0"/>
              <a:t> </a:t>
            </a:r>
            <a:r>
              <a:rPr lang="tr-TR" b="1" u="heavy" dirty="0" smtClean="0"/>
              <a:t>’</a:t>
            </a:r>
            <a:r>
              <a:rPr lang="tr-TR" b="1" u="heavy" dirty="0" err="1" smtClean="0"/>
              <a:t>nci</a:t>
            </a:r>
            <a:r>
              <a:rPr lang="tr-TR" b="1" u="heavy" dirty="0" smtClean="0"/>
              <a:t> Seçim Aşamalarına Çağrı Puan Türü (Harp Okulları için)</a:t>
            </a:r>
            <a:endParaRPr lang="tr-TR" b="1" dirty="0" smtClean="0"/>
          </a:p>
          <a:p>
            <a:r>
              <a:rPr lang="tr-TR" b="1" dirty="0" smtClean="0"/>
              <a:t> </a:t>
            </a:r>
          </a:p>
          <a:p>
            <a:r>
              <a:rPr lang="tr-TR" b="1" dirty="0" smtClean="0"/>
              <a:t> </a:t>
            </a:r>
          </a:p>
          <a:p>
            <a:r>
              <a:rPr lang="tr-TR" b="1" dirty="0" smtClean="0"/>
              <a:t> </a:t>
            </a:r>
          </a:p>
          <a:p>
            <a:pPr lvl="0"/>
            <a:r>
              <a:rPr lang="tr-TR" b="1" dirty="0" smtClean="0"/>
              <a:t>KHO	2020-MSÜ Sayısal Puanı</a:t>
            </a:r>
            <a:endParaRPr lang="tr-TR" dirty="0" smtClean="0"/>
          </a:p>
          <a:p>
            <a:r>
              <a:rPr lang="tr-TR" b="1" dirty="0" smtClean="0"/>
              <a:t>2020-MSÜ Eşit Ağırlık Puanı</a:t>
            </a:r>
          </a:p>
          <a:p>
            <a:r>
              <a:rPr lang="tr-TR" b="1" dirty="0" smtClean="0"/>
              <a:t> </a:t>
            </a:r>
          </a:p>
          <a:p>
            <a:pPr lvl="0"/>
            <a:r>
              <a:rPr lang="tr-TR" b="1" dirty="0" smtClean="0"/>
              <a:t>DHO	2020-MSÜ Sayısal Puanı</a:t>
            </a:r>
            <a:endParaRPr lang="tr-TR" dirty="0" smtClean="0"/>
          </a:p>
          <a:p>
            <a:r>
              <a:rPr lang="tr-TR" b="1" dirty="0" smtClean="0"/>
              <a:t> </a:t>
            </a:r>
          </a:p>
          <a:p>
            <a:pPr lvl="0"/>
            <a:r>
              <a:rPr lang="tr-TR" b="1" dirty="0" smtClean="0"/>
              <a:t>HHO	2020-MSÜ Sayısal Puanı</a:t>
            </a:r>
            <a:endParaRPr lang="tr-TR" dirty="0" smtClean="0"/>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b="1" u="heavy" dirty="0" smtClean="0"/>
              <a:t>2’nci Seçim Aşamalarına Çağrı Puan Türü (MYO için)</a:t>
            </a:r>
            <a:endParaRPr lang="tr-TR" b="1" dirty="0" smtClean="0"/>
          </a:p>
          <a:p>
            <a:r>
              <a:rPr lang="tr-TR" b="1" dirty="0" smtClean="0"/>
              <a:t> </a:t>
            </a:r>
            <a:endParaRPr lang="tr-TR" sz="7200" b="1" dirty="0" smtClean="0"/>
          </a:p>
          <a:p>
            <a:r>
              <a:rPr lang="tr-TR" b="1" dirty="0" smtClean="0"/>
              <a:t> </a:t>
            </a:r>
            <a:endParaRPr lang="tr-TR" sz="7200" b="1" dirty="0" smtClean="0"/>
          </a:p>
          <a:p>
            <a:r>
              <a:rPr lang="tr-TR" b="1" dirty="0" smtClean="0"/>
              <a:t> </a:t>
            </a:r>
            <a:endParaRPr lang="tr-TR" sz="7200" b="1" dirty="0" smtClean="0"/>
          </a:p>
          <a:p>
            <a:r>
              <a:rPr lang="tr-TR" b="1" dirty="0" smtClean="0"/>
              <a:t> </a:t>
            </a:r>
            <a:endParaRPr lang="tr-TR" sz="8800" b="1" dirty="0" smtClean="0"/>
          </a:p>
          <a:p>
            <a:pPr lvl="1"/>
            <a:r>
              <a:rPr lang="tr-TR" b="1" dirty="0" smtClean="0"/>
              <a:t>Kara </a:t>
            </a:r>
            <a:r>
              <a:rPr lang="tr-TR" b="1" dirty="0" err="1" smtClean="0"/>
              <a:t>Asb</a:t>
            </a:r>
            <a:r>
              <a:rPr lang="tr-TR" b="1" dirty="0" smtClean="0"/>
              <a:t>.MYO	2020-MSÜ Sayısal Puanı</a:t>
            </a:r>
            <a:endParaRPr lang="tr-TR" sz="1200" dirty="0" smtClean="0"/>
          </a:p>
          <a:p>
            <a:r>
              <a:rPr lang="tr-TR" b="1" dirty="0" smtClean="0"/>
              <a:t>2020-MSÜ Eşit Ağırlık Puanı </a:t>
            </a:r>
          </a:p>
          <a:p>
            <a:r>
              <a:rPr lang="tr-TR" b="1" dirty="0" smtClean="0"/>
              <a:t>2020-MSÜ Genel Puanı</a:t>
            </a:r>
          </a:p>
          <a:p>
            <a:r>
              <a:rPr lang="tr-TR" b="1" dirty="0" smtClean="0"/>
              <a:t> </a:t>
            </a:r>
            <a:endParaRPr lang="tr-TR" sz="2800" b="1" dirty="0" smtClean="0"/>
          </a:p>
          <a:p>
            <a:pPr lvl="1"/>
            <a:r>
              <a:rPr lang="tr-TR" b="1" dirty="0" smtClean="0"/>
              <a:t>Deniz </a:t>
            </a:r>
            <a:r>
              <a:rPr lang="tr-TR" b="1" dirty="0" err="1" smtClean="0"/>
              <a:t>Asb</a:t>
            </a:r>
            <a:r>
              <a:rPr lang="tr-TR" b="1" dirty="0" smtClean="0"/>
              <a:t>.MYO	2020-MSÜ Sayısal Puanı</a:t>
            </a:r>
            <a:endParaRPr lang="tr-TR" sz="1200" dirty="0" smtClean="0"/>
          </a:p>
          <a:p>
            <a:r>
              <a:rPr lang="tr-TR" b="1" dirty="0" smtClean="0"/>
              <a:t>2020-MSÜ Eşit Ağırlık Puanı </a:t>
            </a:r>
          </a:p>
          <a:p>
            <a:r>
              <a:rPr lang="tr-TR" b="1" dirty="0" smtClean="0"/>
              <a:t>2020-MSÜ Genel Puanı</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1"/>
            <a:r>
              <a:rPr lang="tr-TR" b="1" dirty="0" smtClean="0"/>
              <a:t>Hava </a:t>
            </a:r>
            <a:r>
              <a:rPr lang="tr-TR" b="1" dirty="0" err="1" smtClean="0"/>
              <a:t>Asb</a:t>
            </a:r>
            <a:r>
              <a:rPr lang="tr-TR" b="1" dirty="0" smtClean="0"/>
              <a:t>.MYO	2020-MSÜ Sayısal Puanı</a:t>
            </a:r>
            <a:endParaRPr lang="tr-TR" sz="1200" dirty="0" smtClean="0"/>
          </a:p>
          <a:p>
            <a:r>
              <a:rPr lang="tr-TR" b="1" dirty="0" smtClean="0"/>
              <a:t>2020-MSÜ Eşit Ağırlık Puanı </a:t>
            </a:r>
          </a:p>
          <a:p>
            <a:r>
              <a:rPr lang="tr-TR" b="1" dirty="0" smtClean="0"/>
              <a:t>2020-MSÜ Genel Puanı</a:t>
            </a:r>
          </a:p>
          <a:p>
            <a:pPr lvl="0"/>
            <a:r>
              <a:rPr lang="tr-TR" dirty="0" smtClean="0"/>
              <a:t> </a:t>
            </a:r>
            <a:endParaRPr lang="tr-TR" sz="1050" dirty="0" smtClean="0"/>
          </a:p>
          <a:p>
            <a:pPr lvl="0">
              <a:buNone/>
            </a:pPr>
            <a:r>
              <a:rPr lang="tr-TR" b="1" dirty="0" smtClean="0"/>
              <a:t>   -Bando </a:t>
            </a:r>
            <a:r>
              <a:rPr lang="tr-TR" b="1" dirty="0" err="1" smtClean="0"/>
              <a:t>Asb</a:t>
            </a:r>
            <a:r>
              <a:rPr lang="tr-TR" b="1" dirty="0" smtClean="0"/>
              <a:t>.MYO	</a:t>
            </a:r>
          </a:p>
          <a:p>
            <a:pPr lvl="0"/>
            <a:r>
              <a:rPr lang="tr-TR" b="1" dirty="0" smtClean="0"/>
              <a:t>2020-MSÜ	Puan	Türlerinden Adayın	Aldığı	En Yüksek Puan</a:t>
            </a:r>
            <a:endParaRPr lang="tr-TR" sz="1400" dirty="0" smtClean="0"/>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2’nci Seçim Aşamaları</a:t>
            </a:r>
            <a:r>
              <a:rPr lang="tr-TR" b="1" dirty="0" smtClean="0"/>
              <a:t/>
            </a:r>
            <a:br>
              <a:rPr lang="tr-TR" b="1" dirty="0" smtClean="0"/>
            </a:br>
            <a:endParaRPr lang="tr-TR" dirty="0"/>
          </a:p>
        </p:txBody>
      </p:sp>
      <p:sp>
        <p:nvSpPr>
          <p:cNvPr id="3" name="2 İçerik Yer Tutucusu"/>
          <p:cNvSpPr>
            <a:spLocks noGrp="1"/>
          </p:cNvSpPr>
          <p:nvPr>
            <p:ph idx="1"/>
          </p:nvPr>
        </p:nvSpPr>
        <p:spPr/>
        <p:txBody>
          <a:bodyPr/>
          <a:lstStyle/>
          <a:p>
            <a:pPr lvl="1"/>
            <a:r>
              <a:rPr lang="tr-TR" b="1" dirty="0" smtClean="0"/>
              <a:t>2’nci seçim aşamalarına çağrılan adaylar; internette ilân edilen tarih ve saatte, Kara Harp Okulu Komutanlığı/Ankara sınav merkezinde hazır bulunacaklardır. 2’nci seçim aşamaları sağlık raporu bölümü hariç olmak üzere;</a:t>
            </a:r>
            <a:endParaRPr lang="tr-TR" sz="1200" dirty="0" smtClean="0"/>
          </a:p>
          <a:p>
            <a:pPr lvl="2"/>
            <a:r>
              <a:rPr lang="tr-TR" b="1" dirty="0" smtClean="0"/>
              <a:t>Hava Harp Okulu adayları için </a:t>
            </a:r>
            <a:r>
              <a:rPr lang="tr-TR" b="1" dirty="0" smtClean="0">
                <a:solidFill>
                  <a:srgbClr val="FF0000"/>
                </a:solidFill>
              </a:rPr>
              <a:t>3 gün,</a:t>
            </a:r>
            <a:endParaRPr lang="tr-TR" sz="1100" dirty="0" smtClean="0">
              <a:solidFill>
                <a:srgbClr val="FF0000"/>
              </a:solidFill>
            </a:endParaRPr>
          </a:p>
          <a:p>
            <a:pPr lvl="2"/>
            <a:r>
              <a:rPr lang="tr-TR" b="1" dirty="0" smtClean="0"/>
              <a:t>Diğer Okulların adayları için </a:t>
            </a:r>
            <a:r>
              <a:rPr lang="tr-TR" b="1" dirty="0" smtClean="0">
                <a:solidFill>
                  <a:srgbClr val="FF0000"/>
                </a:solidFill>
              </a:rPr>
              <a:t>2 gün </a:t>
            </a:r>
            <a:r>
              <a:rPr lang="tr-TR" b="1" dirty="0" smtClean="0"/>
              <a:t>sürecektir.</a:t>
            </a:r>
            <a:endParaRPr lang="tr-TR" sz="1100" dirty="0" smtClean="0"/>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smtClean="0"/>
              <a:t/>
            </a:r>
            <a:br>
              <a:rPr lang="tr-TR" sz="3100" b="1" dirty="0" smtClean="0"/>
            </a:br>
            <a:r>
              <a:rPr lang="tr-TR" sz="3100" b="1" dirty="0" smtClean="0">
                <a:solidFill>
                  <a:srgbClr val="FF0000"/>
                </a:solidFill>
              </a:rPr>
              <a:t>2’nci Seçim Aşamalarının Değerlendirmesi, Sonuçların</a:t>
            </a:r>
            <a:br>
              <a:rPr lang="tr-TR" sz="3100" b="1" dirty="0" smtClean="0">
                <a:solidFill>
                  <a:srgbClr val="FF0000"/>
                </a:solidFill>
              </a:rPr>
            </a:br>
            <a:r>
              <a:rPr lang="tr-TR" sz="3100" b="1" dirty="0" smtClean="0">
                <a:solidFill>
                  <a:srgbClr val="FF0000"/>
                </a:solidFill>
              </a:rPr>
              <a:t>İlanı ve Aday Yerleştirme İşlemleri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85000" lnSpcReduction="10000"/>
          </a:bodyPr>
          <a:lstStyle/>
          <a:p>
            <a:r>
              <a:rPr lang="tr-TR" b="1" dirty="0" smtClean="0"/>
              <a:t>Adaylar tercih ettiği okullara Aday Değerlendirme Puanına göre tercih öncelikleri dikkate alınarak yerleştirilecektir. Aday Değerlendirme Puanı;</a:t>
            </a:r>
            <a:endParaRPr lang="tr-TR" dirty="0" smtClean="0"/>
          </a:p>
          <a:p>
            <a:pPr lvl="0"/>
            <a:r>
              <a:rPr lang="tr-TR" b="1" dirty="0" smtClean="0"/>
              <a:t>Üniversite Sınavı Puanı: Harp Okulları için 2020-YKS Sayısal ve Eşit Ağırlık, Astsubay Meslek Yüksekokulları için 2020- YKS TYT ve Bando Astsubay Meslek Yüksekokulu için 2020-YKS TYT ve Müzik Yeteneği ve Müzik Bilgisi Seviye Tespit Sınavı puanı,</a:t>
            </a:r>
            <a:endParaRPr lang="tr-TR" dirty="0" smtClean="0"/>
          </a:p>
          <a:p>
            <a:pPr lvl="0"/>
            <a:r>
              <a:rPr lang="tr-TR" b="1" dirty="0" smtClean="0"/>
              <a:t>Fiziki Yeterlilik Testi Puanı</a:t>
            </a:r>
            <a:endParaRPr lang="tr-TR" dirty="0" smtClean="0"/>
          </a:p>
          <a:p>
            <a:pPr lvl="0"/>
            <a:r>
              <a:rPr lang="tr-TR" b="1" dirty="0" smtClean="0"/>
              <a:t>Mülakat Puanından oluşmaktadır.</a:t>
            </a:r>
            <a:endParaRPr lang="tr-TR" dirty="0" smtClean="0"/>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4337" name="image1.jpeg"/>
          <p:cNvPicPr>
            <a:picLocks noChangeAspect="1" noChangeArrowheads="1"/>
          </p:cNvPicPr>
          <p:nvPr/>
        </p:nvPicPr>
        <p:blipFill>
          <a:blip r:embed="rId2"/>
          <a:srcRect/>
          <a:stretch>
            <a:fillRect/>
          </a:stretch>
        </p:blipFill>
        <p:spPr bwMode="auto">
          <a:xfrm>
            <a:off x="0" y="457200"/>
            <a:ext cx="1201738" cy="2111375"/>
          </a:xfrm>
          <a:prstGeom prst="rect">
            <a:avLst/>
          </a:prstGeom>
          <a:noFill/>
        </p:spPr>
      </p:pic>
      <p:sp>
        <p:nvSpPr>
          <p:cNvPr id="14339" name="Rectangle 3"/>
          <p:cNvSpPr>
            <a:spLocks noChangeArrowheads="1"/>
          </p:cNvSpPr>
          <p:nvPr/>
        </p:nvSpPr>
        <p:spPr bwMode="auto">
          <a:xfrm>
            <a:off x="328613" y="2357430"/>
            <a:ext cx="867455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93800" algn="l"/>
                <a:tab pos="1195388" algn="l"/>
              </a:tabLst>
            </a:pPr>
            <a:endParaRPr kumimoji="0" lang="tr-TR" sz="1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193800" algn="l"/>
                <a:tab pos="1195388" algn="l"/>
              </a:tabLst>
            </a:pPr>
            <a:r>
              <a:rPr kumimoji="0" lang="tr-TR" sz="1800" b="0" i="0" u="none" strike="noStrike" cap="none" normalizeH="0" baseline="0" dirty="0" smtClean="0">
                <a:ln>
                  <a:noFill/>
                </a:ln>
                <a:solidFill>
                  <a:srgbClr val="FF0000"/>
                </a:solidFill>
                <a:effectLst/>
                <a:latin typeface="Arial" pitchFamily="34" charset="0"/>
                <a:cs typeface="Arial" pitchFamily="34" charset="0"/>
              </a:rPr>
              <a:t>TAKDİM PLANI</a:t>
            </a:r>
          </a:p>
          <a:p>
            <a:pPr marL="0" marR="0" lvl="0" indent="0" algn="l" defTabSz="914400" rtl="0" eaLnBrk="1" fontAlgn="base" latinLnBrk="0" hangingPunct="1">
              <a:lnSpc>
                <a:spcPct val="100000"/>
              </a:lnSpc>
              <a:spcBef>
                <a:spcPct val="0"/>
              </a:spcBef>
              <a:spcAft>
                <a:spcPct val="0"/>
              </a:spcAft>
              <a:buClrTx/>
              <a:buSzTx/>
              <a:buFontTx/>
              <a:buNone/>
              <a:tabLst>
                <a:tab pos="1193800" algn="l"/>
                <a:tab pos="1195388"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93800" algn="l"/>
                <a:tab pos="1195388" algn="l"/>
              </a:tabLst>
            </a:pPr>
            <a:r>
              <a:rPr kumimoji="0" lang="tr-TR" sz="2000" b="1" i="0" u="none" strike="noStrike" cap="none" normalizeH="0" baseline="0" dirty="0" smtClean="0">
                <a:ln>
                  <a:noFill/>
                </a:ln>
                <a:solidFill>
                  <a:schemeClr val="tx1"/>
                </a:solidFill>
                <a:effectLst/>
                <a:latin typeface="Arial" pitchFamily="34" charset="0"/>
                <a:cs typeface="Arial" pitchFamily="34" charset="0"/>
              </a:rPr>
              <a:t>MSÜ Tanıtım Filminin İzlenmesi.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93800" algn="l"/>
                <a:tab pos="1195388" algn="l"/>
              </a:tabLst>
            </a:pPr>
            <a:r>
              <a:rPr kumimoji="0" lang="tr-TR" sz="2000" b="1" i="0" u="none" strike="noStrike" cap="none" normalizeH="0" baseline="0" dirty="0" smtClean="0">
                <a:ln>
                  <a:noFill/>
                </a:ln>
                <a:solidFill>
                  <a:schemeClr val="tx1"/>
                </a:solidFill>
                <a:effectLst/>
                <a:latin typeface="Arial" pitchFamily="34" charset="0"/>
                <a:cs typeface="Arial" pitchFamily="34" charset="0"/>
              </a:rPr>
              <a:t>2020-2021 Eğitim-Öğretim Yılı Öğrenci Temin Faaliyetlerinin Sunumu.</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93800" algn="l"/>
                <a:tab pos="1195388" algn="l"/>
              </a:tabLst>
            </a:pPr>
            <a:r>
              <a:rPr kumimoji="0" lang="tr-TR" sz="2000" b="1" i="0" u="none" strike="noStrike" cap="none" normalizeH="0" baseline="0" dirty="0" smtClean="0">
                <a:ln>
                  <a:noFill/>
                </a:ln>
                <a:solidFill>
                  <a:schemeClr val="tx1"/>
                </a:solidFill>
                <a:effectLst/>
                <a:latin typeface="Arial" pitchFamily="34" charset="0"/>
                <a:cs typeface="Arial" pitchFamily="34" charset="0"/>
              </a:rPr>
              <a:t>Soru-Cevap Bölümü.</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93800" algn="l"/>
                <a:tab pos="1195388"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inan\Downloads\2210827718227351334.jpg"/>
          <p:cNvPicPr>
            <a:picLocks noChangeAspect="1" noChangeArrowheads="1"/>
          </p:cNvPicPr>
          <p:nvPr/>
        </p:nvPicPr>
        <p:blipFill>
          <a:blip r:embed="rId2"/>
          <a:srcRect/>
          <a:stretch>
            <a:fillRect/>
          </a:stretch>
        </p:blipFill>
        <p:spPr bwMode="auto">
          <a:xfrm>
            <a:off x="0" y="214290"/>
            <a:ext cx="9144000" cy="650085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175"/>
          <p:cNvPicPr>
            <a:picLocks noChangeAspect="1"/>
          </p:cNvPicPr>
          <p:nvPr/>
        </p:nvPicPr>
        <p:blipFill>
          <a:blip r:embed="rId2"/>
          <a:stretch>
            <a:fillRect/>
          </a:stretch>
        </p:blipFill>
        <p:spPr>
          <a:xfrm>
            <a:off x="0" y="0"/>
            <a:ext cx="9144000" cy="66065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10000"/>
                  </a:schemeClr>
                </a:solidFill>
                <a:latin typeface="Algerian" pitchFamily="82" charset="0"/>
              </a:rPr>
              <a:t>SÖZLÜ MÜLAKATTA </a:t>
            </a:r>
            <a:endParaRPr lang="tr-TR" b="1" dirty="0">
              <a:solidFill>
                <a:schemeClr val="bg2">
                  <a:lumMod val="10000"/>
                </a:schemeClr>
              </a:solidFill>
              <a:latin typeface="Algerian" pitchFamily="82" charset="0"/>
            </a:endParaRPr>
          </a:p>
        </p:txBody>
      </p:sp>
      <p:sp>
        <p:nvSpPr>
          <p:cNvPr id="3" name="2 İçerik Yer Tutucusu"/>
          <p:cNvSpPr>
            <a:spLocks noGrp="1"/>
          </p:cNvSpPr>
          <p:nvPr>
            <p:ph sz="quarter" idx="1"/>
          </p:nvPr>
        </p:nvSpPr>
        <p:spPr>
          <a:xfrm>
            <a:off x="457200" y="1500174"/>
            <a:ext cx="7467600" cy="4973778"/>
          </a:xfrm>
        </p:spPr>
        <p:txBody>
          <a:bodyPr>
            <a:normAutofit lnSpcReduction="10000"/>
          </a:bodyPr>
          <a:lstStyle/>
          <a:p>
            <a:r>
              <a:rPr lang="tr-TR" dirty="0" smtClean="0">
                <a:solidFill>
                  <a:schemeClr val="accent1">
                    <a:lumMod val="50000"/>
                  </a:schemeClr>
                </a:solidFill>
                <a:latin typeface="Arial Black" pitchFamily="34" charset="0"/>
              </a:rPr>
              <a:t>GÜNCEL OLAYLAR</a:t>
            </a:r>
          </a:p>
          <a:p>
            <a:r>
              <a:rPr lang="tr-TR" dirty="0" smtClean="0">
                <a:solidFill>
                  <a:schemeClr val="accent1">
                    <a:lumMod val="50000"/>
                  </a:schemeClr>
                </a:solidFill>
                <a:latin typeface="Arial Black" pitchFamily="34" charset="0"/>
              </a:rPr>
              <a:t>YERLİ SAVUNMA SANAYİSİ</a:t>
            </a:r>
          </a:p>
          <a:p>
            <a:r>
              <a:rPr lang="tr-TR" dirty="0" smtClean="0">
                <a:solidFill>
                  <a:schemeClr val="accent1">
                    <a:lumMod val="50000"/>
                  </a:schemeClr>
                </a:solidFill>
                <a:latin typeface="Arial Black" pitchFamily="34" charset="0"/>
              </a:rPr>
              <a:t>YERLİ TEKNOLOJİ İLE İLGİLİ GELİŞMELER</a:t>
            </a:r>
          </a:p>
          <a:p>
            <a:r>
              <a:rPr lang="tr-TR" dirty="0" smtClean="0">
                <a:solidFill>
                  <a:schemeClr val="accent1">
                    <a:lumMod val="50000"/>
                  </a:schemeClr>
                </a:solidFill>
                <a:latin typeface="Arial Black" pitchFamily="34" charset="0"/>
              </a:rPr>
              <a:t>GENEL KÜLTÜR SORULARI</a:t>
            </a:r>
          </a:p>
          <a:p>
            <a:r>
              <a:rPr lang="tr-TR" dirty="0" smtClean="0">
                <a:solidFill>
                  <a:schemeClr val="accent1">
                    <a:lumMod val="50000"/>
                  </a:schemeClr>
                </a:solidFill>
                <a:latin typeface="Arial Black" pitchFamily="34" charset="0"/>
              </a:rPr>
              <a:t>TÜRK TARİHİ</a:t>
            </a:r>
          </a:p>
          <a:p>
            <a:r>
              <a:rPr lang="tr-TR" dirty="0" smtClean="0">
                <a:solidFill>
                  <a:schemeClr val="accent1">
                    <a:lumMod val="50000"/>
                  </a:schemeClr>
                </a:solidFill>
                <a:latin typeface="Arial Black" pitchFamily="34" charset="0"/>
              </a:rPr>
              <a:t>TÜRK DEVLET ADAMLARI</a:t>
            </a:r>
          </a:p>
          <a:p>
            <a:r>
              <a:rPr lang="tr-TR" dirty="0" smtClean="0">
                <a:solidFill>
                  <a:schemeClr val="accent1">
                    <a:lumMod val="50000"/>
                  </a:schemeClr>
                </a:solidFill>
                <a:latin typeface="Arial Black" pitchFamily="34" charset="0"/>
              </a:rPr>
              <a:t>TÜRKİYE COĞRAFYASI</a:t>
            </a:r>
          </a:p>
          <a:p>
            <a:r>
              <a:rPr lang="tr-TR" dirty="0" smtClean="0">
                <a:solidFill>
                  <a:schemeClr val="accent1">
                    <a:lumMod val="50000"/>
                  </a:schemeClr>
                </a:solidFill>
                <a:latin typeface="Arial Black" pitchFamily="34" charset="0"/>
              </a:rPr>
              <a:t>BASİT MANTIK SORULARI</a:t>
            </a:r>
            <a:endParaRPr lang="tr-TR" dirty="0">
              <a:solidFill>
                <a:schemeClr val="accent1">
                  <a:lumMod val="50000"/>
                </a:schemeClr>
              </a:solidFill>
              <a:latin typeface="Arial Black"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lstStyle/>
          <a:p>
            <a:r>
              <a:rPr lang="tr-TR" dirty="0" smtClean="0">
                <a:solidFill>
                  <a:srgbClr val="FF0000"/>
                </a:solidFill>
              </a:rPr>
              <a:t>FİZİKİ YETERLİLİK</a:t>
            </a:r>
            <a:endParaRPr lang="tr-TR" dirty="0">
              <a:solidFill>
                <a:srgbClr val="FF0000"/>
              </a:solidFill>
            </a:endParaRPr>
          </a:p>
        </p:txBody>
      </p:sp>
      <p:sp>
        <p:nvSpPr>
          <p:cNvPr id="5" name="4 Alt Başlık"/>
          <p:cNvSpPr>
            <a:spLocks noGrp="1"/>
          </p:cNvSpPr>
          <p:nvPr>
            <p:ph type="subTitle" idx="1"/>
          </p:nvPr>
        </p:nvSpPr>
        <p:spPr/>
        <p:txBody>
          <a:bodyPr/>
          <a:lstStyle/>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1746" name="Picture 2" descr="C:\Users\sinan\Downloads\20200108_100839.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2770" name="Picture 2" descr="C:\Users\sinan\Downloads\20200108_100825.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FAALİYET TAKVİMİ*</a:t>
            </a:r>
            <a:endParaRPr lang="tr-TR" dirty="0"/>
          </a:p>
        </p:txBody>
      </p:sp>
      <p:pic>
        <p:nvPicPr>
          <p:cNvPr id="33794" name="Picture 2" descr="C:\Users\sinan\Downloads\20200108_101422.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BOY KİLO ŞARTI</a:t>
            </a:r>
            <a:endParaRPr lang="tr-TR" dirty="0">
              <a:solidFill>
                <a:srgbClr val="FF0000"/>
              </a:solidFill>
            </a:endParaRPr>
          </a:p>
        </p:txBody>
      </p:sp>
      <p:pic>
        <p:nvPicPr>
          <p:cNvPr id="34818" name="Picture 2" descr="C:\Users\sinan\Downloads\20200108_101818.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5842" name="Picture 2" descr="C:\Users\sinan\Downloads\20200108_101827.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latin typeface="Aharoni" pitchFamily="2" charset="-79"/>
                <a:cs typeface="Aharoni" pitchFamily="2" charset="-79"/>
              </a:rPr>
              <a:t>Milli savunma üniversitesinde okunabilecek bölümler</a:t>
            </a:r>
            <a:endParaRPr lang="tr-TR" dirty="0">
              <a:solidFill>
                <a:srgbClr val="FF0000"/>
              </a:solidFill>
              <a:latin typeface="Aharoni" pitchFamily="2" charset="-79"/>
              <a:cs typeface="Aharoni" pitchFamily="2" charset="-79"/>
            </a:endParaRPr>
          </a:p>
        </p:txBody>
      </p:sp>
      <p:sp>
        <p:nvSpPr>
          <p:cNvPr id="3" name="2 İçerik Yer Tutucusu"/>
          <p:cNvSpPr>
            <a:spLocks noGrp="1"/>
          </p:cNvSpPr>
          <p:nvPr>
            <p:ph sz="quarter" idx="1"/>
          </p:nvPr>
        </p:nvSpPr>
        <p:spPr>
          <a:xfrm>
            <a:off x="457200" y="1600200"/>
            <a:ext cx="8229600" cy="5400700"/>
          </a:xfrm>
        </p:spPr>
        <p:txBody>
          <a:bodyPr>
            <a:normAutofit fontScale="55000" lnSpcReduction="20000"/>
          </a:bodyPr>
          <a:lstStyle/>
          <a:p>
            <a:pPr fontAlgn="b"/>
            <a:r>
              <a:rPr lang="tr-TR" dirty="0" smtClean="0"/>
              <a:t> </a:t>
            </a:r>
          </a:p>
          <a:p>
            <a:pPr fontAlgn="b"/>
            <a:r>
              <a:rPr lang="tr-TR" b="1" dirty="0" smtClean="0"/>
              <a:t>1. Kara Harp Okulu Bölümleri</a:t>
            </a:r>
            <a:r>
              <a:rPr lang="tr-TR" dirty="0" smtClean="0"/>
              <a:t/>
            </a:r>
            <a:br>
              <a:rPr lang="tr-TR" dirty="0" smtClean="0"/>
            </a:br>
            <a:r>
              <a:rPr lang="tr-TR" dirty="0" smtClean="0"/>
              <a:t>Kara Harp Okulunu tercih etmeyi düşünen adaylar;</a:t>
            </a:r>
          </a:p>
          <a:p>
            <a:pPr fontAlgn="b"/>
            <a:r>
              <a:rPr lang="tr-TR" dirty="0" smtClean="0"/>
              <a:t>Endüstri ve Sistem Mühendisliği,</a:t>
            </a:r>
            <a:br>
              <a:rPr lang="tr-TR" dirty="0" smtClean="0"/>
            </a:br>
            <a:r>
              <a:rPr lang="tr-TR" dirty="0" smtClean="0"/>
              <a:t>Elektronik Mühendisliği,</a:t>
            </a:r>
            <a:br>
              <a:rPr lang="tr-TR" dirty="0" smtClean="0"/>
            </a:br>
            <a:r>
              <a:rPr lang="tr-TR" dirty="0" smtClean="0"/>
              <a:t>Makine Mühendisliği,</a:t>
            </a:r>
            <a:br>
              <a:rPr lang="tr-TR" dirty="0" smtClean="0"/>
            </a:br>
            <a:r>
              <a:rPr lang="tr-TR" dirty="0" smtClean="0"/>
              <a:t>Bilgisayar Mühendisliği,</a:t>
            </a:r>
            <a:br>
              <a:rPr lang="tr-TR" dirty="0" smtClean="0"/>
            </a:br>
            <a:r>
              <a:rPr lang="tr-TR" dirty="0" smtClean="0"/>
              <a:t>İnşaat Mühendisliği,</a:t>
            </a:r>
            <a:br>
              <a:rPr lang="tr-TR" dirty="0" smtClean="0"/>
            </a:br>
            <a:r>
              <a:rPr lang="tr-TR" dirty="0" smtClean="0"/>
              <a:t>Uluslararası İlişkiler,</a:t>
            </a:r>
            <a:br>
              <a:rPr lang="tr-TR" dirty="0" smtClean="0"/>
            </a:br>
            <a:r>
              <a:rPr lang="tr-TR" dirty="0" smtClean="0"/>
              <a:t>İşletme ve Yönetim Bilimleri,</a:t>
            </a:r>
            <a:br>
              <a:rPr lang="tr-TR" dirty="0" smtClean="0"/>
            </a:br>
            <a:r>
              <a:rPr lang="tr-TR" dirty="0" smtClean="0"/>
              <a:t>Strateji ve Güvenlik</a:t>
            </a:r>
            <a:br>
              <a:rPr lang="tr-TR" dirty="0" smtClean="0"/>
            </a:br>
            <a:r>
              <a:rPr lang="tr-TR" dirty="0" smtClean="0"/>
              <a:t>Tarih bölümlerinde okuyabilmektedirler.</a:t>
            </a:r>
          </a:p>
          <a:p>
            <a:pPr fontAlgn="b"/>
            <a:r>
              <a:rPr lang="tr-TR" b="1" dirty="0" smtClean="0"/>
              <a:t>2. Deniz Harp Okulu Bölümleri</a:t>
            </a:r>
            <a:endParaRPr lang="tr-TR" dirty="0" smtClean="0"/>
          </a:p>
          <a:p>
            <a:pPr fontAlgn="b"/>
            <a:r>
              <a:rPr lang="tr-TR" dirty="0" smtClean="0"/>
              <a:t>Deniz Harp Okulu bölümleri öğrencinin mezun olduktan sonra bir gemide görevlendirileceği düşünülerek belirlenmiştir. Mezunların, karşılaşılabilecek her türlü probleme bilimsel bir bakış açısıyla yaklaşarak çözebilmeleri amacıyla oluşturulan Deniz Harp Okulu bölümleri;</a:t>
            </a:r>
          </a:p>
          <a:p>
            <a:pPr fontAlgn="b"/>
            <a:r>
              <a:rPr lang="tr-TR" dirty="0" smtClean="0"/>
              <a:t>Endüstri Mühendisliği,</a:t>
            </a:r>
            <a:br>
              <a:rPr lang="tr-TR" dirty="0" smtClean="0"/>
            </a:br>
            <a:r>
              <a:rPr lang="tr-TR" dirty="0" smtClean="0"/>
              <a:t>Makine Mühendisliği,</a:t>
            </a:r>
            <a:br>
              <a:rPr lang="tr-TR" dirty="0" smtClean="0"/>
            </a:br>
            <a:r>
              <a:rPr lang="tr-TR" dirty="0" smtClean="0"/>
              <a:t>Gemi </a:t>
            </a:r>
            <a:r>
              <a:rPr lang="tr-TR" dirty="0" err="1" smtClean="0"/>
              <a:t>İnş</a:t>
            </a:r>
            <a:r>
              <a:rPr lang="tr-TR" dirty="0" smtClean="0"/>
              <a:t>. ve Gemi Makineleri Mühendisliği,</a:t>
            </a:r>
            <a:br>
              <a:rPr lang="tr-TR" dirty="0" smtClean="0"/>
            </a:br>
            <a:r>
              <a:rPr lang="tr-TR" dirty="0" smtClean="0"/>
              <a:t>Bilgisayar Mühendisliği,</a:t>
            </a:r>
            <a:br>
              <a:rPr lang="tr-TR" dirty="0" smtClean="0"/>
            </a:br>
            <a:r>
              <a:rPr lang="tr-TR" dirty="0" smtClean="0"/>
              <a:t>Elektrik – Elektronik Mühendisliği şeklinde belirlenmiştir.</a:t>
            </a: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AŞAMALAR</a:t>
            </a:r>
            <a:r>
              <a:rPr lang="tr-TR" b="1" dirty="0" smtClean="0"/>
              <a:t/>
            </a:r>
            <a:br>
              <a:rPr lang="tr-TR" b="1" dirty="0" smtClean="0"/>
            </a:br>
            <a:endParaRPr lang="tr-TR" dirty="0"/>
          </a:p>
        </p:txBody>
      </p:sp>
      <p:sp>
        <p:nvSpPr>
          <p:cNvPr id="3" name="2 İçerik Yer Tutucusu"/>
          <p:cNvSpPr>
            <a:spLocks noGrp="1"/>
          </p:cNvSpPr>
          <p:nvPr>
            <p:ph idx="1"/>
          </p:nvPr>
        </p:nvSpPr>
        <p:spPr/>
        <p:txBody>
          <a:bodyPr/>
          <a:lstStyle/>
          <a:p>
            <a:pPr lvl="0"/>
            <a:r>
              <a:rPr lang="tr-TR" b="1" dirty="0" smtClean="0"/>
              <a:t>MSÜ Sınavı</a:t>
            </a:r>
          </a:p>
          <a:p>
            <a:pPr lvl="0"/>
            <a:r>
              <a:rPr lang="tr-TR" b="1" dirty="0" smtClean="0"/>
              <a:t>YKS</a:t>
            </a:r>
          </a:p>
          <a:p>
            <a:pPr lvl="0"/>
            <a:r>
              <a:rPr lang="tr-TR" b="1" dirty="0" smtClean="0"/>
              <a:t>Sağlık , Güvenlik, Bedensel Yeterlilik </a:t>
            </a:r>
          </a:p>
          <a:p>
            <a:pPr lvl="0"/>
            <a:r>
              <a:rPr lang="tr-TR" b="1" dirty="0" smtClean="0"/>
              <a:t>Fiziki Yeterlilik</a:t>
            </a:r>
          </a:p>
          <a:p>
            <a:pPr lvl="0"/>
            <a:r>
              <a:rPr lang="tr-TR" b="1" dirty="0" smtClean="0"/>
              <a:t>Sözlü Mülakat</a:t>
            </a:r>
          </a:p>
          <a:p>
            <a:pPr>
              <a:buNone/>
            </a:pP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357166"/>
            <a:ext cx="8229600" cy="5768997"/>
          </a:xfrm>
        </p:spPr>
        <p:txBody>
          <a:bodyPr>
            <a:normAutofit fontScale="40000" lnSpcReduction="20000"/>
          </a:bodyPr>
          <a:lstStyle/>
          <a:p>
            <a:pPr fontAlgn="b">
              <a:buNone/>
            </a:pPr>
            <a:r>
              <a:rPr lang="tr-TR" b="1" dirty="0" smtClean="0"/>
              <a:t>            3. Hava Harp Okulu Bölümleri</a:t>
            </a:r>
            <a:r>
              <a:rPr lang="tr-TR" dirty="0" smtClean="0"/>
              <a:t/>
            </a:r>
            <a:br>
              <a:rPr lang="tr-TR" dirty="0" smtClean="0"/>
            </a:br>
            <a:r>
              <a:rPr lang="tr-TR" dirty="0" smtClean="0"/>
              <a:t>Havacılık sektöründeki mevcut ve gelişmekte olan teknolojilere hakim bireyler yetiştirmeyi hedefleyen Hava Harp Okulunu tercih eden öğrenciler;</a:t>
            </a:r>
          </a:p>
          <a:p>
            <a:pPr fontAlgn="b"/>
            <a:r>
              <a:rPr lang="tr-TR" dirty="0" smtClean="0"/>
              <a:t>Elektronik Mühendisliği,</a:t>
            </a:r>
            <a:br>
              <a:rPr lang="tr-TR" dirty="0" smtClean="0"/>
            </a:br>
            <a:r>
              <a:rPr lang="tr-TR" dirty="0" smtClean="0"/>
              <a:t>Bilgisayar Mühendisliği,</a:t>
            </a:r>
            <a:br>
              <a:rPr lang="tr-TR" dirty="0" smtClean="0"/>
            </a:br>
            <a:r>
              <a:rPr lang="tr-TR" dirty="0" smtClean="0"/>
              <a:t>Endüstri Mühendisliği,</a:t>
            </a:r>
            <a:br>
              <a:rPr lang="tr-TR" dirty="0" smtClean="0"/>
            </a:br>
            <a:r>
              <a:rPr lang="tr-TR" dirty="0" smtClean="0"/>
              <a:t>Havacılık ve Uzay Mühendisliği bölümlerinde öğrenim görmektedirler.</a:t>
            </a:r>
          </a:p>
          <a:p>
            <a:pPr fontAlgn="b"/>
            <a:r>
              <a:rPr lang="tr-TR" b="1" dirty="0" smtClean="0"/>
              <a:t>4. Kara Astsubay Meslek Yüksekokulu Bölümleri</a:t>
            </a:r>
            <a:r>
              <a:rPr lang="tr-TR" dirty="0" smtClean="0"/>
              <a:t/>
            </a:r>
            <a:br>
              <a:rPr lang="tr-TR" dirty="0" smtClean="0"/>
            </a:br>
            <a:r>
              <a:rPr lang="tr-TR" dirty="0" smtClean="0"/>
              <a:t>Mezun olduktan sonra astsubay çavuş rütbesine sahip olan Kara Astsubay Meslek Yüksekokulu öğrencileri;</a:t>
            </a:r>
          </a:p>
          <a:p>
            <a:pPr fontAlgn="b"/>
            <a:r>
              <a:rPr lang="tr-TR" dirty="0" smtClean="0"/>
              <a:t>İşletme Yönetimi,</a:t>
            </a:r>
            <a:br>
              <a:rPr lang="tr-TR" dirty="0" smtClean="0"/>
            </a:br>
            <a:r>
              <a:rPr lang="tr-TR" dirty="0" smtClean="0"/>
              <a:t>Elektrik,</a:t>
            </a:r>
            <a:br>
              <a:rPr lang="tr-TR" dirty="0" smtClean="0"/>
            </a:br>
            <a:r>
              <a:rPr lang="tr-TR" dirty="0" smtClean="0"/>
              <a:t>Elektronik Haberleşme Teknolojisi,</a:t>
            </a:r>
            <a:br>
              <a:rPr lang="tr-TR" dirty="0" smtClean="0"/>
            </a:br>
            <a:r>
              <a:rPr lang="tr-TR" dirty="0" smtClean="0"/>
              <a:t>Uçak Teknolojisi,</a:t>
            </a:r>
            <a:br>
              <a:rPr lang="tr-TR" dirty="0" smtClean="0"/>
            </a:br>
            <a:r>
              <a:rPr lang="tr-TR" dirty="0" smtClean="0"/>
              <a:t>Otomotiv Teknolojisi,</a:t>
            </a:r>
            <a:br>
              <a:rPr lang="tr-TR" dirty="0" smtClean="0"/>
            </a:br>
            <a:r>
              <a:rPr lang="tr-TR" dirty="0" err="1" smtClean="0"/>
              <a:t>Mekatronik</a:t>
            </a:r>
            <a:r>
              <a:rPr lang="tr-TR" dirty="0" smtClean="0"/>
              <a:t>,</a:t>
            </a:r>
            <a:br>
              <a:rPr lang="tr-TR" dirty="0" smtClean="0"/>
            </a:br>
            <a:r>
              <a:rPr lang="tr-TR" dirty="0" smtClean="0"/>
              <a:t>Bilgisayar teknolojisi,</a:t>
            </a:r>
            <a:br>
              <a:rPr lang="tr-TR" dirty="0" smtClean="0"/>
            </a:br>
            <a:r>
              <a:rPr lang="tr-TR" dirty="0" smtClean="0"/>
              <a:t>Yapı Tesisat Teknolojisi,</a:t>
            </a:r>
            <a:br>
              <a:rPr lang="tr-TR" dirty="0" smtClean="0"/>
            </a:br>
            <a:r>
              <a:rPr lang="tr-TR" dirty="0" smtClean="0"/>
              <a:t>İnşaat Teknolojisi bölümlerinde eğitim görmektedirler.</a:t>
            </a:r>
          </a:p>
          <a:p>
            <a:pPr fontAlgn="b"/>
            <a:r>
              <a:rPr lang="tr-TR" b="1" dirty="0" smtClean="0"/>
              <a:t>5. Deniz Astsubay Meslek Yüksekokulu Bölümleri</a:t>
            </a:r>
            <a:r>
              <a:rPr lang="tr-TR" dirty="0" smtClean="0"/>
              <a:t/>
            </a:r>
            <a:br>
              <a:rPr lang="tr-TR" dirty="0" smtClean="0"/>
            </a:br>
            <a:r>
              <a:rPr lang="tr-TR" dirty="0" smtClean="0"/>
              <a:t>Yüzer veya kara birliklerinde görevlendirilecek olan mezunlara, görevlerini yapabilecek seviyede mesleki pratik bilgi ve beceriyi kazandırmayı amaçlayan Deniz Astsubay Meslek Yüksekokulu bölümleri,</a:t>
            </a:r>
          </a:p>
          <a:p>
            <a:pPr fontAlgn="b"/>
            <a:r>
              <a:rPr lang="tr-TR" dirty="0" smtClean="0"/>
              <a:t>Gemi Makineleri,</a:t>
            </a:r>
            <a:br>
              <a:rPr lang="tr-TR" dirty="0" smtClean="0"/>
            </a:br>
            <a:r>
              <a:rPr lang="tr-TR" dirty="0" smtClean="0"/>
              <a:t>Elektrik,</a:t>
            </a:r>
            <a:br>
              <a:rPr lang="tr-TR" dirty="0" smtClean="0"/>
            </a:br>
            <a:r>
              <a:rPr lang="tr-TR" dirty="0" smtClean="0"/>
              <a:t>Büro yönetimi,</a:t>
            </a:r>
            <a:br>
              <a:rPr lang="tr-TR" dirty="0" smtClean="0"/>
            </a:br>
            <a:r>
              <a:rPr lang="tr-TR" dirty="0" smtClean="0"/>
              <a:t>Elektronik Teknolojisi,</a:t>
            </a:r>
            <a:br>
              <a:rPr lang="tr-TR" dirty="0" smtClean="0"/>
            </a:br>
            <a:r>
              <a:rPr lang="tr-TR" dirty="0" smtClean="0"/>
              <a:t>Uçak Teknolojileri,</a:t>
            </a:r>
            <a:br>
              <a:rPr lang="tr-TR" dirty="0" smtClean="0"/>
            </a:br>
            <a:r>
              <a:rPr lang="tr-TR" dirty="0" smtClean="0"/>
              <a:t>Deniz Ulaştırma ve İşletme,</a:t>
            </a:r>
            <a:br>
              <a:rPr lang="tr-TR" dirty="0" smtClean="0"/>
            </a:br>
            <a:r>
              <a:rPr lang="tr-TR" dirty="0" smtClean="0"/>
              <a:t>İşletme Yönetimi,</a:t>
            </a:r>
            <a:br>
              <a:rPr lang="tr-TR" dirty="0" smtClean="0"/>
            </a:br>
            <a:r>
              <a:rPr lang="tr-TR" dirty="0" smtClean="0"/>
              <a:t>Bilgisayar Programcılığı olarak belirlenmiştir.</a:t>
            </a: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14290"/>
            <a:ext cx="8229600" cy="5911873"/>
          </a:xfrm>
        </p:spPr>
        <p:txBody>
          <a:bodyPr>
            <a:normAutofit fontScale="77500" lnSpcReduction="20000"/>
          </a:bodyPr>
          <a:lstStyle/>
          <a:p>
            <a:pPr fontAlgn="b">
              <a:buNone/>
            </a:pPr>
            <a:r>
              <a:rPr lang="tr-TR" b="1" dirty="0" smtClean="0"/>
              <a:t>6. Hava Astsubay Meslek Yüksekokulu Bölümleri</a:t>
            </a:r>
            <a:r>
              <a:rPr lang="tr-TR" dirty="0" smtClean="0"/>
              <a:t/>
            </a:r>
            <a:br>
              <a:rPr lang="tr-TR" dirty="0" smtClean="0"/>
            </a:br>
            <a:r>
              <a:rPr lang="tr-TR" dirty="0" err="1" smtClean="0"/>
              <a:t>HAMYO’da</a:t>
            </a:r>
            <a:r>
              <a:rPr lang="tr-TR" dirty="0" smtClean="0"/>
              <a:t> öğrencilere uçak türüne göre gövde, mekanik sistemler ve motor eğitimlerinin yanı sıra hava trafik kontrolü ve büro hizmetleriyle ilgili de eğitim verilmektedir. Bu eğitimlerin verildiği HAMYO bölümleri;</a:t>
            </a:r>
          </a:p>
          <a:p>
            <a:r>
              <a:rPr lang="tr-TR" dirty="0" smtClean="0"/>
              <a:t>Mekanik Uçak Teknolojisi,</a:t>
            </a:r>
            <a:br>
              <a:rPr lang="tr-TR" dirty="0" smtClean="0"/>
            </a:br>
            <a:r>
              <a:rPr lang="tr-TR" dirty="0" err="1" smtClean="0"/>
              <a:t>Aviyonik</a:t>
            </a:r>
            <a:r>
              <a:rPr lang="tr-TR" dirty="0" smtClean="0"/>
              <a:t> Uçak Teknolojisi,</a:t>
            </a:r>
            <a:br>
              <a:rPr lang="tr-TR" dirty="0" smtClean="0"/>
            </a:br>
            <a:r>
              <a:rPr lang="tr-TR" dirty="0" smtClean="0"/>
              <a:t>Güvenlik ve Koruma,</a:t>
            </a:r>
            <a:br>
              <a:rPr lang="tr-TR" dirty="0" smtClean="0"/>
            </a:br>
            <a:r>
              <a:rPr lang="tr-TR" dirty="0" smtClean="0"/>
              <a:t>Elektrik,</a:t>
            </a:r>
            <a:br>
              <a:rPr lang="tr-TR" dirty="0" smtClean="0"/>
            </a:br>
            <a:r>
              <a:rPr lang="tr-TR" dirty="0" smtClean="0"/>
              <a:t>Hava Trafik Kontrol,</a:t>
            </a:r>
            <a:br>
              <a:rPr lang="tr-TR" dirty="0" smtClean="0"/>
            </a:br>
            <a:r>
              <a:rPr lang="tr-TR" dirty="0" smtClean="0"/>
              <a:t>Büro Hizmetleri ve Yönetici Asistanlığı,</a:t>
            </a:r>
            <a:br>
              <a:rPr lang="tr-TR" dirty="0" smtClean="0"/>
            </a:br>
            <a:r>
              <a:rPr lang="tr-TR" dirty="0" smtClean="0"/>
              <a:t>Bilgisayar Programcılığı,</a:t>
            </a:r>
            <a:br>
              <a:rPr lang="tr-TR" dirty="0" smtClean="0"/>
            </a:br>
            <a:r>
              <a:rPr lang="tr-TR" dirty="0" smtClean="0"/>
              <a:t>Elektronik Haberleşme Teknolojisi,</a:t>
            </a:r>
            <a:br>
              <a:rPr lang="tr-TR" dirty="0" smtClean="0"/>
            </a:br>
            <a:r>
              <a:rPr lang="tr-TR" dirty="0" smtClean="0"/>
              <a:t>Lojistik,</a:t>
            </a:r>
            <a:br>
              <a:rPr lang="tr-TR" dirty="0" smtClean="0"/>
            </a:br>
            <a:r>
              <a:rPr lang="tr-TR" dirty="0" smtClean="0"/>
              <a:t>İnşaat Teknolojisi,</a:t>
            </a:r>
            <a:br>
              <a:rPr lang="tr-TR" dirty="0" smtClean="0"/>
            </a:br>
            <a:r>
              <a:rPr lang="tr-TR" dirty="0" smtClean="0"/>
              <a:t>Otomotiv Teknolojisi</a:t>
            </a:r>
            <a:br>
              <a:rPr lang="tr-TR" dirty="0" smtClean="0"/>
            </a:br>
            <a:r>
              <a:rPr lang="tr-TR" dirty="0" err="1" smtClean="0"/>
              <a:t>Mekatronik</a:t>
            </a:r>
            <a:r>
              <a:rPr lang="tr-TR" dirty="0" smtClean="0"/>
              <a:t> olarak sıralanabilir</a:t>
            </a:r>
          </a:p>
          <a:p>
            <a:endParaRPr lang="tr-TR" dirty="0" smtClean="0"/>
          </a:p>
          <a:p>
            <a:endParaRPr lang="tr-TR"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1. MSÜ SINAVI</a:t>
            </a:r>
            <a:endParaRPr lang="tr-TR" dirty="0">
              <a:solidFill>
                <a:srgbClr val="FF0000"/>
              </a:solidFill>
            </a:endParaRPr>
          </a:p>
        </p:txBody>
      </p:sp>
      <p:sp>
        <p:nvSpPr>
          <p:cNvPr id="3" name="2 İçerik Yer Tutucusu"/>
          <p:cNvSpPr>
            <a:spLocks noGrp="1"/>
          </p:cNvSpPr>
          <p:nvPr>
            <p:ph idx="1"/>
          </p:nvPr>
        </p:nvSpPr>
        <p:spPr/>
        <p:txBody>
          <a:bodyPr/>
          <a:lstStyle/>
          <a:p>
            <a:r>
              <a:rPr lang="tr-TR" b="1" dirty="0" smtClean="0"/>
              <a:t>2’nci Seçim Aşamalarına çağrılacak askeri öğrenci</a:t>
            </a:r>
          </a:p>
          <a:p>
            <a:r>
              <a:rPr lang="tr-TR" u="heavy" dirty="0" smtClean="0"/>
              <a:t> </a:t>
            </a:r>
            <a:r>
              <a:rPr lang="tr-TR" b="1" u="heavy" dirty="0" smtClean="0"/>
              <a:t>adaylarını tespit etmek</a:t>
            </a:r>
            <a:r>
              <a:rPr lang="tr-TR" b="1" dirty="0" smtClean="0"/>
              <a:t> amacına yönelik 2020 Milli Savunma Üniversitesi Askeri Öğrenci Aday Belirleme Sınavı (2020-MSÜ) ÖSYM tarafından yapılacak ve değerlendirilecektir.</a:t>
            </a: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lvl="0"/>
            <a:r>
              <a:rPr lang="tr-TR" sz="3000" b="1" dirty="0" smtClean="0"/>
              <a:t>Sınav başvuruları </a:t>
            </a:r>
            <a:r>
              <a:rPr lang="tr-TR" sz="3000" b="1" dirty="0" smtClean="0">
                <a:solidFill>
                  <a:srgbClr val="FF0000"/>
                </a:solidFill>
              </a:rPr>
              <a:t>07 Ocak -10 Şubat 2020 </a:t>
            </a:r>
            <a:r>
              <a:rPr lang="tr-TR" sz="3000" b="1" dirty="0" smtClean="0"/>
              <a:t>tarihleri</a:t>
            </a:r>
            <a:endParaRPr lang="tr-TR" sz="3000" dirty="0" smtClean="0"/>
          </a:p>
          <a:p>
            <a:r>
              <a:rPr lang="tr-TR" sz="3000" b="1" dirty="0" smtClean="0"/>
              <a:t>arasında ÖSYM Başkanlığı tarafından alınacaktır.</a:t>
            </a:r>
          </a:p>
          <a:p>
            <a:pPr lvl="0"/>
            <a:r>
              <a:rPr lang="tr-TR" sz="3000" b="1" dirty="0" smtClean="0"/>
              <a:t>Sınav,</a:t>
            </a:r>
            <a:r>
              <a:rPr lang="tr-TR" sz="3000" dirty="0" smtClean="0"/>
              <a:t> </a:t>
            </a:r>
            <a:r>
              <a:rPr lang="tr-TR" sz="3000" dirty="0" smtClean="0">
                <a:solidFill>
                  <a:srgbClr val="FF0000"/>
                </a:solidFill>
              </a:rPr>
              <a:t>29 Mart 2020 </a:t>
            </a:r>
            <a:r>
              <a:rPr lang="tr-TR" sz="3000" b="1" dirty="0" smtClean="0">
                <a:solidFill>
                  <a:srgbClr val="FF0000"/>
                </a:solidFill>
              </a:rPr>
              <a:t> </a:t>
            </a:r>
            <a:r>
              <a:rPr lang="tr-TR" sz="3000" b="1" dirty="0" smtClean="0"/>
              <a:t>tüm il merkezlerinde yapılacaktır. Sınav, saat 10.15'te başlayacak ve 135 dakika sürecektir.</a:t>
            </a:r>
            <a:endParaRPr lang="tr-TR" sz="3000" dirty="0" smtClean="0"/>
          </a:p>
          <a:p>
            <a:pPr lvl="0"/>
            <a:r>
              <a:rPr lang="tr-TR" sz="3000" b="1" dirty="0" smtClean="0">
                <a:solidFill>
                  <a:srgbClr val="FF0000"/>
                </a:solidFill>
              </a:rPr>
              <a:t>Sınav sonuçları yalnızca sınavın yapıldığı yıl için geçerlidir. </a:t>
            </a:r>
            <a:r>
              <a:rPr lang="tr-TR" sz="3000" b="1" dirty="0" smtClean="0"/>
              <a:t>Bu sınavın sonuçları diğer yükseköğretim kurumlarına yerleştirme/yatay, dikey geçiş vb. işlemlerde kullanılamaz.</a:t>
            </a:r>
            <a:endParaRPr lang="tr-TR" sz="3000" dirty="0" smtClean="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MSÜ SINAVI</a:t>
            </a:r>
            <a:endParaRPr lang="tr-TR" dirty="0"/>
          </a:p>
        </p:txBody>
      </p:sp>
      <p:pic>
        <p:nvPicPr>
          <p:cNvPr id="4" name="Picture 2" descr="C:\Users\pc\Desktop\5a5465b77152d809b4792890.jpg"/>
          <p:cNvPicPr>
            <a:picLocks noGrp="1" noChangeAspect="1" noChangeArrowheads="1"/>
          </p:cNvPicPr>
          <p:nvPr>
            <p:ph idx="1"/>
          </p:nvPr>
        </p:nvPicPr>
        <p:blipFill>
          <a:blip r:embed="rId2"/>
          <a:stretch>
            <a:fillRect/>
          </a:stretch>
        </p:blipFill>
        <p:spPr bwMode="auto">
          <a:xfrm>
            <a:off x="904875" y="1705769"/>
            <a:ext cx="7334250" cy="4314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14282" y="571480"/>
            <a:ext cx="8147559"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2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r-TR" sz="2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BAŞVURU SÜRESİ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7 Ocak-10 Şubat 2020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(Sınav ücreti ödeme için son gün, 11 Şubat 2020)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SINAV TARİHİ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29 Mart 2020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SINAV SAATİ VE SÜRESİ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10.15, 135 dakika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SINAV ÜCRETİ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100,00 TL</a:t>
            </a:r>
          </a:p>
          <a:p>
            <a:pPr marL="0" marR="0" lvl="0" indent="0" algn="l" defTabSz="914400" rtl="0" eaLnBrk="0" fontAlgn="base" latinLnBrk="0" hangingPunct="0">
              <a:lnSpc>
                <a:spcPct val="100000"/>
              </a:lnSpc>
              <a:spcBef>
                <a:spcPct val="0"/>
              </a:spcBef>
              <a:spcAft>
                <a:spcPct val="0"/>
              </a:spcAft>
              <a:buClrTx/>
              <a:buSzTx/>
              <a:buFontTx/>
              <a:buNone/>
              <a:tabLst/>
            </a:pPr>
            <a:r>
              <a:rPr lang="tr-TR" sz="2000" b="1" dirty="0" smtClean="0">
                <a:latin typeface="Arial" pitchFamily="34" charset="0"/>
                <a:cs typeface="Arial" pitchFamily="34" charset="0"/>
              </a:rPr>
              <a:t>BAŞVURU ÜCRETİ: </a:t>
            </a:r>
            <a:r>
              <a:rPr lang="tr-TR" sz="2000" dirty="0" smtClean="0">
                <a:latin typeface="Arial" pitchFamily="34" charset="0"/>
                <a:cs typeface="Arial" pitchFamily="34" charset="0"/>
              </a:rPr>
              <a:t>10 TL</a:t>
            </a:r>
            <a:endParaRPr kumimoji="0" lang="tr-TR"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GEÇ BAŞVURU GÜNÜ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25 Şubat 2020 (Sınav ücreti aynı gün ödenir.)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GEÇ BAŞVURU SINAV ÜCRETİ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150,00 TL</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SINAV ÜCRETİNİN YATIRILACAĞI BANKALAR</a:t>
            </a:r>
            <a:endParaRPr lang="tr-TR" dirty="0"/>
          </a:p>
        </p:txBody>
      </p:sp>
      <p:sp>
        <p:nvSpPr>
          <p:cNvPr id="3" name="2 İçerik Yer Tutucusu"/>
          <p:cNvSpPr>
            <a:spLocks noGrp="1"/>
          </p:cNvSpPr>
          <p:nvPr>
            <p:ph idx="1"/>
          </p:nvPr>
        </p:nvSpPr>
        <p:spPr/>
        <p:txBody>
          <a:bodyPr>
            <a:normAutofit fontScale="55000" lnSpcReduction="20000"/>
          </a:bodyPr>
          <a:lstStyle/>
          <a:p>
            <a:r>
              <a:rPr lang="tr-TR" b="1" dirty="0" smtClean="0"/>
              <a:t>* Bankalar, hizmet binasında veya azami 50 metre uzağında para yatırmalı ATM cihazı bulunan şubelerde gişe tahsilatı yapmayıp bu şubeye gelen adayı para yatırmalı ATM’lere yönlendirebilecektir.</a:t>
            </a:r>
            <a:endParaRPr lang="tr-TR" dirty="0" smtClean="0"/>
          </a:p>
          <a:p>
            <a:r>
              <a:rPr lang="tr-TR" dirty="0" smtClean="0"/>
              <a:t> </a:t>
            </a:r>
            <a:endParaRPr lang="tr-TR" b="1" dirty="0" smtClean="0"/>
          </a:p>
          <a:p>
            <a:r>
              <a:rPr lang="tr-TR" dirty="0" smtClean="0"/>
              <a:t>Akbank’ın tüm şubeleri, ATM ve internet bankacılığı (KKTC’den başvuracak adaylar hariç)</a:t>
            </a:r>
          </a:p>
          <a:p>
            <a:r>
              <a:rPr lang="tr-TR" dirty="0" err="1" smtClean="0"/>
              <a:t>Finansbank’ın</a:t>
            </a:r>
            <a:r>
              <a:rPr lang="tr-TR" dirty="0" smtClean="0"/>
              <a:t> tüm şubeleri, ATM ve internet bankacılığı (KKTC’den başvuracak adaylar hariç)</a:t>
            </a:r>
          </a:p>
          <a:p>
            <a:r>
              <a:rPr lang="tr-TR" dirty="0" smtClean="0"/>
              <a:t>Kuveyt Türk Katılım Bankası’nın tüm şubeleri, ATM ve internet bankacılığı (KKTC’den başvuracak adaylar hariç)</a:t>
            </a:r>
          </a:p>
          <a:p>
            <a:r>
              <a:rPr lang="tr-TR" dirty="0" err="1" smtClean="0"/>
              <a:t>Halkbank</a:t>
            </a:r>
            <a:r>
              <a:rPr lang="tr-TR" dirty="0" smtClean="0"/>
              <a:t> ATM, internet bankacılığı ve şubeler</a:t>
            </a:r>
          </a:p>
          <a:p>
            <a:r>
              <a:rPr lang="tr-TR" dirty="0" smtClean="0"/>
              <a:t>Ziraat Bankası sadece internet bankacılığı ve mobil bankacılık (Şubelerden ve ATM’den ücret yatırılmaz.)</a:t>
            </a:r>
          </a:p>
          <a:p>
            <a:r>
              <a:rPr lang="tr-TR" dirty="0" smtClean="0"/>
              <a:t> </a:t>
            </a:r>
          </a:p>
          <a:p>
            <a:r>
              <a:rPr lang="tr-TR" dirty="0" smtClean="0"/>
              <a:t>Sınav ücreti, ÖSYM’nin internet sayfasında e-</a:t>
            </a:r>
            <a:r>
              <a:rPr lang="tr-TR" dirty="0" err="1" smtClean="0"/>
              <a:t>İŞLEMLER’de</a:t>
            </a:r>
            <a:r>
              <a:rPr lang="tr-TR" dirty="0" smtClean="0"/>
              <a:t> yer alan “ÖDEMELER” alanından kredi kartı/banka kartıyla da yatırılabilecektir.</a:t>
            </a:r>
          </a:p>
          <a:p>
            <a:r>
              <a:rPr lang="tr-TR" dirty="0" smtClean="0"/>
              <a:t> </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t/>
            </a:r>
            <a:br>
              <a:rPr lang="tr-TR" sz="3600" b="1" dirty="0" smtClean="0"/>
            </a:br>
            <a:r>
              <a:rPr lang="tr-TR" sz="3600" b="1" dirty="0" smtClean="0">
                <a:solidFill>
                  <a:srgbClr val="FF0000"/>
                </a:solidFill>
              </a:rPr>
              <a:t>2020 MSÜ Aday Belirleme Sınavı Başvuru ve Giriş Şartları</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pPr lvl="0"/>
            <a:r>
              <a:rPr lang="tr-TR" sz="2800" b="1" dirty="0" smtClean="0"/>
              <a:t>Türkiye Cumhuriyeti vatandaşı olmak,</a:t>
            </a:r>
            <a:endParaRPr lang="tr-TR" sz="2800" dirty="0" smtClean="0"/>
          </a:p>
          <a:p>
            <a:pPr lvl="0"/>
            <a:r>
              <a:rPr lang="tr-TR" sz="2800" b="1" dirty="0" smtClean="0"/>
              <a:t>Harp Okullarına (HO) bayan ve erkek, Astsubay Meslek Yüksekokullarına (</a:t>
            </a:r>
            <a:r>
              <a:rPr lang="tr-TR" sz="2800" b="1" dirty="0" err="1" smtClean="0"/>
              <a:t>Asb</a:t>
            </a:r>
            <a:r>
              <a:rPr lang="tr-TR" sz="2800" b="1" dirty="0" smtClean="0"/>
              <a:t>. MYO) sadece erkek öğrenci alınacaktır.</a:t>
            </a:r>
            <a:endParaRPr lang="tr-TR" sz="2800" dirty="0" smtClean="0"/>
          </a:p>
          <a:p>
            <a:pPr lvl="0"/>
            <a:r>
              <a:rPr lang="tr-TR" sz="2800" b="1" dirty="0" smtClean="0"/>
              <a:t>Gün ve aya bakılmaksızın Harp Okulları için en fazla 20 (Yirmi) yaşında olmak (2000 ve sonrası doğumlu), Astsubay Meslek Yüksekokulları için en fazla 21 (</a:t>
            </a:r>
            <a:r>
              <a:rPr lang="tr-TR" sz="2800" b="1" dirty="0" err="1" smtClean="0"/>
              <a:t>Yirmibir</a:t>
            </a:r>
            <a:r>
              <a:rPr lang="tr-TR" sz="2800" b="1" dirty="0" smtClean="0"/>
              <a:t>) yaşında olmak (1999 ve sonrası doğumlu</a:t>
            </a:r>
            <a:r>
              <a:rPr lang="tr-TR" sz="1600" b="1" dirty="0" smtClean="0"/>
              <a:t>),</a:t>
            </a:r>
            <a:endParaRPr lang="tr-TR" sz="1600" dirty="0" smtClean="0"/>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708</Words>
  <PresentationFormat>Ekran Gösterisi (4:3)</PresentationFormat>
  <Paragraphs>150</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Slayt 1</vt:lpstr>
      <vt:lpstr>Slayt 2</vt:lpstr>
      <vt:lpstr>AŞAMALAR </vt:lpstr>
      <vt:lpstr>1. MSÜ SINAVI</vt:lpstr>
      <vt:lpstr>Slayt 5</vt:lpstr>
      <vt:lpstr>MSÜ SINAVI</vt:lpstr>
      <vt:lpstr>Slayt 7</vt:lpstr>
      <vt:lpstr>SINAV ÜCRETİNİN YATIRILACAĞI BANKALAR</vt:lpstr>
      <vt:lpstr> 2020 MSÜ Aday Belirleme Sınavı Başvuru ve Giriş Şartları </vt:lpstr>
      <vt:lpstr>Slayt 10</vt:lpstr>
      <vt:lpstr> Puan Türlerinin Hesaplanmasında Testlerin Ağırlıkları (%) </vt:lpstr>
      <vt:lpstr>HARP OKULLARI/ ASB. MYO TERCİH İŞLEMLERİ</vt:lpstr>
      <vt:lpstr>2. YKS</vt:lpstr>
      <vt:lpstr>Slayt 14</vt:lpstr>
      <vt:lpstr>2. SEÇİM AŞAMALARI BAŞVURU İŞLEMLERİ</vt:lpstr>
      <vt:lpstr>Slayt 16</vt:lpstr>
      <vt:lpstr>Slayt 17</vt:lpstr>
      <vt:lpstr>2’nci Seçim Aşamaları </vt:lpstr>
      <vt:lpstr> 2’nci Seçim Aşamalarının Değerlendirmesi, Sonuçların İlanı ve Aday Yerleştirme İşlemleri </vt:lpstr>
      <vt:lpstr>Slayt 20</vt:lpstr>
      <vt:lpstr>Slayt 21</vt:lpstr>
      <vt:lpstr>SÖZLÜ MÜLAKATTA </vt:lpstr>
      <vt:lpstr>FİZİKİ YETERLİLİK</vt:lpstr>
      <vt:lpstr>Slayt 24</vt:lpstr>
      <vt:lpstr>Slayt 25</vt:lpstr>
      <vt:lpstr>FAALİYET TAKVİMİ*</vt:lpstr>
      <vt:lpstr>BOY KİLO ŞARTI</vt:lpstr>
      <vt:lpstr>Slayt 28</vt:lpstr>
      <vt:lpstr>Milli savunma üniversitesinde okunabilecek bölümler</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sinan</dc:creator>
  <cp:lastModifiedBy>sinan</cp:lastModifiedBy>
  <cp:revision>17</cp:revision>
  <dcterms:created xsi:type="dcterms:W3CDTF">2020-01-07T11:45:24Z</dcterms:created>
  <dcterms:modified xsi:type="dcterms:W3CDTF">2020-01-09T06:13:38Z</dcterms:modified>
</cp:coreProperties>
</file>