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30" r:id="rId2"/>
    <p:sldId id="331" r:id="rId3"/>
    <p:sldId id="322" r:id="rId4"/>
    <p:sldId id="302" r:id="rId5"/>
    <p:sldId id="323" r:id="rId6"/>
    <p:sldId id="261" r:id="rId7"/>
    <p:sldId id="303" r:id="rId8"/>
    <p:sldId id="258" r:id="rId9"/>
    <p:sldId id="263" r:id="rId10"/>
    <p:sldId id="334" r:id="rId11"/>
    <p:sldId id="307" r:id="rId12"/>
    <p:sldId id="265" r:id="rId13"/>
    <p:sldId id="264" r:id="rId14"/>
    <p:sldId id="268" r:id="rId15"/>
    <p:sldId id="333" r:id="rId16"/>
    <p:sldId id="272" r:id="rId17"/>
    <p:sldId id="273" r:id="rId18"/>
    <p:sldId id="274" r:id="rId19"/>
    <p:sldId id="328" r:id="rId20"/>
    <p:sldId id="329" r:id="rId21"/>
    <p:sldId id="275" r:id="rId22"/>
    <p:sldId id="332" r:id="rId23"/>
    <p:sldId id="324" r:id="rId24"/>
    <p:sldId id="326" r:id="rId25"/>
    <p:sldId id="310" r:id="rId26"/>
    <p:sldId id="279" r:id="rId27"/>
    <p:sldId id="282" r:id="rId28"/>
    <p:sldId id="280" r:id="rId29"/>
    <p:sldId id="304" r:id="rId30"/>
    <p:sldId id="315" r:id="rId31"/>
    <p:sldId id="306" r:id="rId32"/>
    <p:sldId id="289" r:id="rId33"/>
    <p:sldId id="291" r:id="rId34"/>
    <p:sldId id="301" r:id="rId35"/>
    <p:sldId id="314" r:id="rId36"/>
    <p:sldId id="293" r:id="rId37"/>
    <p:sldId id="294" r:id="rId38"/>
    <p:sldId id="295" r:id="rId39"/>
    <p:sldId id="311" r:id="rId40"/>
    <p:sldId id="308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9"/>
    <a:srgbClr val="660033"/>
    <a:srgbClr val="003300"/>
    <a:srgbClr val="FFE89F"/>
    <a:srgbClr val="FFE07D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>
        <p:scale>
          <a:sx n="73" d="100"/>
          <a:sy n="73" d="100"/>
        </p:scale>
        <p:origin x="-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5364-BEC3-4E05-9014-E5E76E90DFD8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3BC4D-FE9A-4B63-94D5-132F3C35273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-22840"/>
            <a:ext cx="9144000" cy="4797152"/>
          </a:xfrm>
          <a:solidFill>
            <a:srgbClr val="FFE07D"/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convex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r-TR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  <a:t>VERİMLİ ÇALIŞMA</a:t>
            </a:r>
            <a:br>
              <a:rPr lang="tr-TR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</a:br>
            <a:r>
              <a:rPr lang="tr-TR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  <a:t/>
            </a:r>
            <a:br>
              <a:rPr lang="tr-TR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</a:br>
            <a:r>
              <a:rPr lang="tr-TR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Arial Rounded MT Bold" pitchFamily="34" charset="0"/>
              </a:rPr>
              <a:t>TEKNİKLERİ</a:t>
            </a:r>
            <a:endParaRPr lang="tr-TR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Arial Rounded MT Bold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293096"/>
            <a:ext cx="9144000" cy="2564904"/>
          </a:xfrm>
          <a:solidFill>
            <a:srgbClr val="FFE07D"/>
          </a:solidFill>
        </p:spPr>
        <p:txBody>
          <a:bodyPr/>
          <a:lstStyle/>
          <a:p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                                        </a:t>
            </a:r>
            <a:endParaRPr lang="tr-TR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51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Algerian" pitchFamily="82" charset="0"/>
              </a:rPr>
              <a:t>SORU ZAMANI</a:t>
            </a:r>
            <a:endParaRPr lang="tr-TR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/>
              <a:t>Bir P doğal sayısının her basamağındaki rakam 9’dan çıkarılır ve elde edilen sayı P sayısının tersinden yazılışına eşit olursa bu sayıya özel sayı denir.Ör:7272 özel bir sayıdır.Çünkü</a:t>
            </a:r>
          </a:p>
          <a:p>
            <a:r>
              <a:rPr lang="tr-TR" sz="2000" dirty="0" smtClean="0"/>
              <a:t>9-7=2</a:t>
            </a:r>
          </a:p>
          <a:p>
            <a:r>
              <a:rPr lang="tr-TR" sz="2000" dirty="0" smtClean="0"/>
              <a:t>9-2=7</a:t>
            </a:r>
          </a:p>
          <a:p>
            <a:r>
              <a:rPr lang="tr-TR" sz="2000" dirty="0" smtClean="0"/>
              <a:t>9-7=2</a:t>
            </a:r>
          </a:p>
          <a:p>
            <a:r>
              <a:rPr lang="tr-TR" sz="2000" dirty="0" smtClean="0"/>
              <a:t>9-2=7 olup 2727 sayısı 7272 sayısının tersinden yazılışıdır.Buna göre aşağıdakilerden  hangisi özel sayıdır?</a:t>
            </a:r>
          </a:p>
          <a:p>
            <a:r>
              <a:rPr lang="tr-TR" sz="2000" b="1" dirty="0" smtClean="0"/>
              <a:t>A)4274</a:t>
            </a:r>
          </a:p>
          <a:p>
            <a:r>
              <a:rPr lang="tr-TR" sz="2000" b="1" dirty="0" smtClean="0"/>
              <a:t>B)5415</a:t>
            </a:r>
          </a:p>
          <a:p>
            <a:r>
              <a:rPr lang="tr-TR" sz="2000" b="1" dirty="0" smtClean="0"/>
              <a:t>C)1717</a:t>
            </a:r>
          </a:p>
          <a:p>
            <a:r>
              <a:rPr lang="tr-TR" sz="2000" b="1" dirty="0" smtClean="0"/>
              <a:t>D)1997</a:t>
            </a:r>
          </a:p>
          <a:p>
            <a:r>
              <a:rPr lang="tr-TR" sz="2000" b="1" dirty="0" smtClean="0"/>
              <a:t>E)3726</a:t>
            </a:r>
            <a:endParaRPr lang="tr-TR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3200" b="1" i="1" dirty="0" smtClean="0">
                <a:solidFill>
                  <a:srgbClr val="0070C0"/>
                </a:solidFill>
                <a:latin typeface="Comic Sans MS" pitchFamily="66" charset="0"/>
              </a:rPr>
              <a:t>DERS ÇALIŞMAK İSTEMİYORSANIZ BİRÇOK SEBEP BULABİLİRSİNİZ</a:t>
            </a:r>
            <a:endParaRPr lang="tr-TR" sz="3200" b="1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FFE389"/>
          </a:solidFill>
        </p:spPr>
        <p:txBody>
          <a:bodyPr>
            <a:normAutofit fontScale="85000" lnSpcReduction="20000"/>
          </a:bodyPr>
          <a:lstStyle/>
          <a:p>
            <a:r>
              <a:rPr lang="tr-TR" b="1" dirty="0" smtClean="0">
                <a:latin typeface="Comic Sans MS" pitchFamily="66" charset="0"/>
              </a:rPr>
              <a:t>    Bir gün anneniz ve babanız size duymak istemediğiniz bir söz söylemiş olduğunuz için;</a:t>
            </a:r>
          </a:p>
          <a:p>
            <a:endParaRPr lang="tr-TR" b="1" dirty="0" smtClean="0">
              <a:latin typeface="Comic Sans MS" pitchFamily="66" charset="0"/>
            </a:endParaRPr>
          </a:p>
          <a:p>
            <a:r>
              <a:rPr lang="tr-TR" b="1" dirty="0" smtClean="0">
                <a:latin typeface="Comic Sans MS" pitchFamily="66" charset="0"/>
              </a:rPr>
              <a:t>    Bir başka gün öğretmeninizle aranızda istenmeyen bir diyalog olduğu için;</a:t>
            </a:r>
          </a:p>
          <a:p>
            <a:endParaRPr lang="tr-TR" b="1" dirty="0" smtClean="0">
              <a:latin typeface="Comic Sans MS" pitchFamily="66" charset="0"/>
            </a:endParaRPr>
          </a:p>
          <a:p>
            <a:r>
              <a:rPr lang="tr-TR" b="1" dirty="0" smtClean="0">
                <a:latin typeface="Comic Sans MS" pitchFamily="66" charset="0"/>
              </a:rPr>
              <a:t>    Bir başka gün canınız sıkkın olduğu için;</a:t>
            </a:r>
          </a:p>
          <a:p>
            <a:endParaRPr lang="tr-TR" b="1" dirty="0" smtClean="0">
              <a:latin typeface="Comic Sans MS" pitchFamily="66" charset="0"/>
            </a:endParaRPr>
          </a:p>
          <a:p>
            <a:r>
              <a:rPr lang="tr-TR" b="1" dirty="0" smtClean="0">
                <a:latin typeface="Comic Sans MS" pitchFamily="66" charset="0"/>
              </a:rPr>
              <a:t>    Bir diğer gün hava içinizi kararttığı için;</a:t>
            </a:r>
          </a:p>
          <a:p>
            <a:endParaRPr lang="tr-TR" b="1" dirty="0" smtClean="0">
              <a:latin typeface="Comic Sans MS" pitchFamily="66" charset="0"/>
            </a:endParaRPr>
          </a:p>
          <a:p>
            <a:r>
              <a:rPr lang="tr-TR" b="1" dirty="0" smtClean="0">
                <a:latin typeface="Comic Sans MS" pitchFamily="66" charset="0"/>
              </a:rPr>
              <a:t>    Bir başka gün arkadaşlarınızı kıramadığınız için</a:t>
            </a:r>
          </a:p>
          <a:p>
            <a:pPr marL="0" indent="0">
              <a:buNone/>
            </a:pPr>
            <a:r>
              <a:rPr lang="tr-TR" b="1" dirty="0" smtClean="0">
                <a:latin typeface="Comic Sans MS" pitchFamily="66" charset="0"/>
              </a:rPr>
              <a:t>        </a:t>
            </a:r>
          </a:p>
          <a:p>
            <a:pPr marL="0" indent="0">
              <a:buNone/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        </a:t>
            </a:r>
            <a:r>
              <a:rPr lang="tr-TR" b="1" dirty="0" smtClean="0">
                <a:solidFill>
                  <a:srgbClr val="0070C0"/>
                </a:solidFill>
                <a:latin typeface="Comic Sans MS" pitchFamily="66" charset="0"/>
              </a:rPr>
              <a:t>DERS ÇALIŞMAK İSTEMEYECEKSİNİZ!!!!</a:t>
            </a:r>
            <a:endParaRPr lang="tr-T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77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324528" cy="6858000"/>
          </a:xfrm>
          <a:solidFill>
            <a:srgbClr val="FFE389"/>
          </a:solidFill>
        </p:spPr>
        <p:txBody>
          <a:bodyPr/>
          <a:lstStyle/>
          <a:p>
            <a:pPr algn="ctr">
              <a:buNone/>
            </a:pPr>
            <a:endParaRPr lang="tr-TR" sz="4800" dirty="0" smtClean="0">
              <a:latin typeface="Comic Sans MS" pitchFamily="66" charset="0"/>
              <a:cs typeface="Arial" pitchFamily="34" charset="0"/>
            </a:endParaRPr>
          </a:p>
          <a:p>
            <a:pPr algn="ctr">
              <a:buNone/>
            </a:pPr>
            <a:r>
              <a:rPr lang="tr-TR" sz="4400" b="1" dirty="0" smtClean="0">
                <a:latin typeface="Comic Sans MS" pitchFamily="66" charset="0"/>
                <a:cs typeface="Arial" pitchFamily="34" charset="0"/>
              </a:rPr>
              <a:t>Başarıya ulaşamayanların </a:t>
            </a:r>
          </a:p>
          <a:p>
            <a:pPr algn="ctr">
              <a:buNone/>
            </a:pPr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%90 </a:t>
            </a:r>
            <a:r>
              <a:rPr lang="tr-TR" sz="4400" b="1" dirty="0" smtClean="0">
                <a:latin typeface="Comic Sans MS" pitchFamily="66" charset="0"/>
                <a:cs typeface="Arial" pitchFamily="34" charset="0"/>
              </a:rPr>
              <a:t>ı </a:t>
            </a:r>
          </a:p>
          <a:p>
            <a:pPr algn="ctr">
              <a:buNone/>
            </a:pPr>
            <a:r>
              <a:rPr lang="tr-TR" sz="4400" b="1" dirty="0" smtClean="0">
                <a:latin typeface="Comic Sans MS" pitchFamily="66" charset="0"/>
                <a:cs typeface="Arial" pitchFamily="34" charset="0"/>
              </a:rPr>
              <a:t>yenilgiye uğramamıştır…</a:t>
            </a:r>
          </a:p>
          <a:p>
            <a:pPr algn="ctr">
              <a:buNone/>
            </a:pPr>
            <a:r>
              <a:rPr lang="tr-TR" sz="4400" b="1" dirty="0" smtClean="0">
                <a:latin typeface="Comic Sans MS" pitchFamily="66" charset="0"/>
                <a:cs typeface="Arial" pitchFamily="34" charset="0"/>
              </a:rPr>
              <a:t>Sadece pes etmişlerdir</a:t>
            </a:r>
            <a:r>
              <a:rPr lang="tr-TR" sz="4800" dirty="0" smtClean="0">
                <a:latin typeface="Comic Sans MS" pitchFamily="66" charset="0"/>
                <a:cs typeface="Arial" pitchFamily="34" charset="0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Resim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9890" y="714356"/>
            <a:ext cx="7858324" cy="5877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solidFill>
            <a:srgbClr val="FFE389"/>
          </a:solidFill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2.HEDEF BELİRLEMEK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b="1" dirty="0" smtClean="0">
                <a:latin typeface="Comic Sans MS" pitchFamily="66" charset="0"/>
              </a:rPr>
              <a:t>Hedefi olmayan gemi </a:t>
            </a:r>
          </a:p>
          <a:p>
            <a:pPr>
              <a:buNone/>
            </a:pPr>
            <a:r>
              <a:rPr lang="tr-TR" b="1" dirty="0">
                <a:latin typeface="Comic Sans MS" pitchFamily="66" charset="0"/>
              </a:rPr>
              <a:t>r</a:t>
            </a:r>
            <a:r>
              <a:rPr lang="tr-TR" b="1" dirty="0" smtClean="0">
                <a:latin typeface="Comic Sans MS" pitchFamily="66" charset="0"/>
              </a:rPr>
              <a:t>üzgar nereye eserse </a:t>
            </a:r>
          </a:p>
          <a:p>
            <a:pPr>
              <a:buNone/>
            </a:pPr>
            <a:r>
              <a:rPr lang="tr-TR" b="1" dirty="0">
                <a:latin typeface="Comic Sans MS" pitchFamily="66" charset="0"/>
              </a:rPr>
              <a:t>o</a:t>
            </a:r>
            <a:r>
              <a:rPr lang="tr-TR" b="1" dirty="0" smtClean="0">
                <a:latin typeface="Comic Sans MS" pitchFamily="66" charset="0"/>
              </a:rPr>
              <a:t>raya gider…</a:t>
            </a:r>
            <a:endParaRPr lang="tr-TR" b="1" dirty="0">
              <a:latin typeface="Comic Sans MS" pitchFamily="66" charset="0"/>
            </a:endParaRPr>
          </a:p>
        </p:txBody>
      </p:sp>
      <p:pic>
        <p:nvPicPr>
          <p:cNvPr id="4" name="3 Resim" descr="Resim6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1714488"/>
            <a:ext cx="5734050" cy="4548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>HEDEF BELİRLEMEK NEDEN ÖNEMLİDİR?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" name="3 İçerik Yer Tutucusu" descr="YR5FNNSba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0" contrast="40000"/>
          </a:blip>
          <a:srcRect r="4342" b="9859"/>
          <a:stretch>
            <a:fillRect/>
          </a:stretch>
        </p:blipFill>
        <p:spPr>
          <a:xfrm>
            <a:off x="384286" y="1337806"/>
            <a:ext cx="8292170" cy="5043522"/>
          </a:xfrm>
        </p:spPr>
      </p:pic>
    </p:spTree>
    <p:extLst>
      <p:ext uri="{BB962C8B-B14F-4D97-AF65-F5344CB8AC3E}">
        <p14:creationId xmlns="" xmlns:p14="http://schemas.microsoft.com/office/powerpoint/2010/main" val="11178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r-TR" sz="4400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tr-TR" sz="4000" b="1" dirty="0">
                <a:latin typeface="Comic Sans MS" pitchFamily="66" charset="0"/>
              </a:rPr>
              <a:t> </a:t>
            </a:r>
            <a:r>
              <a:rPr lang="tr-TR" sz="4000" b="1" dirty="0" smtClean="0">
                <a:latin typeface="Comic Sans MS" pitchFamily="66" charset="0"/>
              </a:rPr>
              <a:t>    </a:t>
            </a:r>
            <a:r>
              <a:rPr lang="tr-TR" sz="4000" b="1" dirty="0" smtClean="0">
                <a:solidFill>
                  <a:srgbClr val="002060"/>
                </a:solidFill>
                <a:latin typeface="Comic Sans MS" pitchFamily="66" charset="0"/>
              </a:rPr>
              <a:t>Geleceğe yönelik hedeflerin</a:t>
            </a:r>
          </a:p>
          <a:p>
            <a:pPr>
              <a:buNone/>
            </a:pPr>
            <a:r>
              <a:rPr lang="tr-TR" sz="4000" b="1" dirty="0" smtClean="0">
                <a:solidFill>
                  <a:srgbClr val="002060"/>
                </a:solidFill>
                <a:latin typeface="Comic Sans MS" pitchFamily="66" charset="0"/>
              </a:rPr>
              <a:t> aşamaları doğru oluşturulduğunda</a:t>
            </a:r>
          </a:p>
          <a:p>
            <a:pPr>
              <a:buNone/>
            </a:pPr>
            <a:r>
              <a:rPr lang="tr-TR" sz="4000" b="1" dirty="0" smtClean="0">
                <a:solidFill>
                  <a:srgbClr val="002060"/>
                </a:solidFill>
                <a:latin typeface="Comic Sans MS" pitchFamily="66" charset="0"/>
              </a:rPr>
              <a:t> kişi enerjisini hedefi doğrultusunda</a:t>
            </a:r>
          </a:p>
          <a:p>
            <a:pPr>
              <a:buNone/>
            </a:pPr>
            <a:r>
              <a:rPr lang="tr-TR" sz="4000" b="1" dirty="0" smtClean="0">
                <a:solidFill>
                  <a:srgbClr val="002060"/>
                </a:solidFill>
                <a:latin typeface="Comic Sans MS" pitchFamily="66" charset="0"/>
              </a:rPr>
              <a:t> çok daha etkin bir biçimde </a:t>
            </a:r>
          </a:p>
          <a:p>
            <a:pPr>
              <a:buNone/>
            </a:pPr>
            <a:r>
              <a:rPr lang="tr-TR" sz="40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4000" b="1" dirty="0" smtClean="0">
                <a:solidFill>
                  <a:srgbClr val="002060"/>
                </a:solidFill>
                <a:latin typeface="Comic Sans MS" pitchFamily="66" charset="0"/>
              </a:rPr>
              <a:t>kullanabilir</a:t>
            </a:r>
            <a:r>
              <a:rPr lang="tr-TR" sz="4400" dirty="0" smtClean="0">
                <a:solidFill>
                  <a:srgbClr val="002060"/>
                </a:solidFill>
                <a:latin typeface="Comic Sans MS" pitchFamily="66" charset="0"/>
              </a:rPr>
              <a:t>. </a:t>
            </a:r>
            <a:endParaRPr lang="tr-TR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E389"/>
          </a:solidFill>
        </p:spPr>
        <p:txBody>
          <a:bodyPr>
            <a:noAutofit/>
          </a:bodyPr>
          <a:lstStyle/>
          <a:p>
            <a:r>
              <a:rPr lang="tr-TR" sz="3600" b="1" i="1" dirty="0" smtClean="0">
                <a:latin typeface="Comic Sans MS" pitchFamily="66" charset="0"/>
              </a:rPr>
              <a:t>HEDEFLERİNİZİ BELİRLERKEN</a:t>
            </a:r>
            <a:br>
              <a:rPr lang="tr-TR" sz="3600" b="1" i="1" dirty="0" smtClean="0">
                <a:latin typeface="Comic Sans MS" pitchFamily="66" charset="0"/>
              </a:rPr>
            </a:br>
            <a:r>
              <a:rPr lang="tr-TR" sz="3600" b="1" i="1" dirty="0" smtClean="0">
                <a:latin typeface="Comic Sans MS" pitchFamily="66" charset="0"/>
              </a:rPr>
              <a:t>GERÇEKÇİ OLUN!!!</a:t>
            </a:r>
            <a:endParaRPr lang="tr-TR" sz="3600" b="1" i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latin typeface="Comic Sans MS" pitchFamily="66" charset="0"/>
              </a:rPr>
              <a:t>    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Öğrenci, kapasitesinin 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üzerinde çalışma yükünün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 altına girerse sıkılıp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 programdan vazgeçebilir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stresi artabilir, kendine karşı</a:t>
            </a:r>
          </a:p>
          <a:p>
            <a:pPr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 güveni azalabilir</a:t>
            </a:r>
            <a:endParaRPr lang="tr-T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3 Resim" descr="pd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857364"/>
            <a:ext cx="2381250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r>
              <a:rPr lang="tr-TR" b="1" i="1" dirty="0" smtClean="0">
                <a:latin typeface="Comic Sans MS" pitchFamily="66" charset="0"/>
              </a:rPr>
              <a:t>KAZANMAK YA DA KAYBETMEK ÖLÇÜ DEĞİLDİR.SEN HER NEYSEN ONUN </a:t>
            </a:r>
          </a:p>
          <a:p>
            <a:pPr>
              <a:buNone/>
            </a:pPr>
            <a:r>
              <a:rPr lang="tr-TR" b="1" i="1" dirty="0">
                <a:latin typeface="Comic Sans MS" pitchFamily="66" charset="0"/>
              </a:rPr>
              <a:t> </a:t>
            </a:r>
            <a:r>
              <a:rPr lang="tr-TR" b="1" i="1" dirty="0" smtClean="0">
                <a:latin typeface="Comic Sans MS" pitchFamily="66" charset="0"/>
              </a:rPr>
              <a:t>  EN İYİSİ OLMALISIN</a:t>
            </a:r>
            <a:r>
              <a:rPr lang="tr-TR" sz="2400" b="1" dirty="0" smtClean="0">
                <a:latin typeface="Comic Sans MS" pitchFamily="66" charset="0"/>
              </a:rPr>
              <a:t>…</a:t>
            </a:r>
            <a:endParaRPr lang="tr-TR" sz="2400" b="1" dirty="0">
              <a:latin typeface="Comic Sans MS" pitchFamily="66" charset="0"/>
            </a:endParaRPr>
          </a:p>
        </p:txBody>
      </p:sp>
      <p:pic>
        <p:nvPicPr>
          <p:cNvPr id="4" name="3 Resim" descr="cali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636912"/>
            <a:ext cx="7887250" cy="3935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3</a:t>
            </a:r>
            <a:r>
              <a:rPr lang="tr-TR" sz="36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. ZAMANI DOĞRU KULLANMAK</a:t>
            </a:r>
            <a:endParaRPr lang="tr-TR" sz="3600" b="1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9144000" cy="5085184"/>
          </a:xfrm>
          <a:solidFill>
            <a:srgbClr val="FFE389"/>
          </a:solidFill>
        </p:spPr>
      </p:pic>
    </p:spTree>
    <p:extLst>
      <p:ext uri="{BB962C8B-B14F-4D97-AF65-F5344CB8AC3E}">
        <p14:creationId xmlns="" xmlns:p14="http://schemas.microsoft.com/office/powerpoint/2010/main" val="276178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E07D"/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İçindekiler</a:t>
            </a:r>
            <a:b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FFE07D"/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  Verimli </a:t>
            </a:r>
            <a:r>
              <a:rPr lang="tr-TR" b="1" dirty="0"/>
              <a:t>çalışma nedir? </a:t>
            </a:r>
            <a:endParaRPr lang="tr-TR" sz="2000" b="1" dirty="0" smtClean="0"/>
          </a:p>
          <a:p>
            <a:pPr marL="0" indent="0">
              <a:buNone/>
            </a:pPr>
            <a:endParaRPr lang="tr-TR" sz="1600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 Verimli </a:t>
            </a:r>
            <a:r>
              <a:rPr lang="tr-TR" b="1" dirty="0"/>
              <a:t>çalışmak neden önemlidir</a:t>
            </a:r>
            <a:r>
              <a:rPr lang="tr-TR" b="1" dirty="0" smtClean="0"/>
              <a:t>?</a:t>
            </a:r>
          </a:p>
          <a:p>
            <a:pPr marL="0" indent="0">
              <a:buNone/>
            </a:pPr>
            <a:endParaRPr lang="tr-TR" sz="1600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 Verimli </a:t>
            </a:r>
            <a:r>
              <a:rPr lang="tr-TR" b="1" dirty="0"/>
              <a:t>çalışmaya hazırlık </a:t>
            </a:r>
            <a:r>
              <a:rPr lang="tr-TR" b="1" dirty="0" smtClean="0"/>
              <a:t>aşaması</a:t>
            </a:r>
          </a:p>
          <a:p>
            <a:pPr marL="0" indent="0">
              <a:buNone/>
            </a:pPr>
            <a:endParaRPr lang="tr-TR" sz="1600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 Ders sırasında yapılması ve yapılmaması      gerekenler</a:t>
            </a:r>
          </a:p>
          <a:p>
            <a:pPr marL="0" indent="0">
              <a:buNone/>
            </a:pPr>
            <a:endParaRPr lang="tr-TR" sz="1600" b="1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  Verimli çalışmayı olumsuz etkileyen faktörler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118168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smtClean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tr-TR" sz="3600" dirty="0" smtClean="0">
                <a:latin typeface="Comic Sans MS" pitchFamily="66" charset="0"/>
              </a:rPr>
              <a:t>  </a:t>
            </a:r>
            <a:r>
              <a:rPr lang="tr-TR" sz="3600" i="1" u="sng" dirty="0" smtClean="0">
                <a:latin typeface="Comic Sans MS" pitchFamily="66" charset="0"/>
              </a:rPr>
              <a:t> </a:t>
            </a:r>
            <a:r>
              <a:rPr lang="tr-TR" sz="3600" b="1" i="1" u="sng" dirty="0" smtClean="0">
                <a:latin typeface="Comic Sans MS" pitchFamily="66" charset="0"/>
              </a:rPr>
              <a:t>Genel olarak zaman,  </a:t>
            </a:r>
          </a:p>
          <a:p>
            <a:pPr marL="0" indent="0">
              <a:buNone/>
            </a:pPr>
            <a:endParaRPr lang="tr-TR" sz="3600" i="1" u="sng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smtClean="0">
                <a:latin typeface="Comic Sans MS" pitchFamily="66" charset="0"/>
              </a:rPr>
              <a:t>  40 dakika </a:t>
            </a:r>
            <a:r>
              <a:rPr lang="tr-TR" sz="3900" dirty="0" smtClean="0">
                <a:solidFill>
                  <a:srgbClr val="C00000"/>
                </a:solidFill>
                <a:latin typeface="Comic Sans MS" pitchFamily="66" charset="0"/>
              </a:rPr>
              <a:t>ders</a:t>
            </a:r>
          </a:p>
          <a:p>
            <a:pPr>
              <a:buFont typeface="Wingdings" pitchFamily="2" charset="2"/>
              <a:buChar char="ü"/>
            </a:pP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smtClean="0">
                <a:latin typeface="Comic Sans MS" pitchFamily="66" charset="0"/>
              </a:rPr>
              <a:t>   10 </a:t>
            </a:r>
            <a:r>
              <a:rPr lang="tr-TR" sz="3600" dirty="0">
                <a:latin typeface="Comic Sans MS" pitchFamily="66" charset="0"/>
              </a:rPr>
              <a:t>dakika </a:t>
            </a:r>
            <a:r>
              <a:rPr lang="tr-TR" sz="3600" dirty="0" smtClean="0">
                <a:solidFill>
                  <a:srgbClr val="C00000"/>
                </a:solidFill>
                <a:latin typeface="Comic Sans MS" pitchFamily="66" charset="0"/>
              </a:rPr>
              <a:t>tekrar</a:t>
            </a:r>
            <a:r>
              <a:rPr lang="tr-TR" sz="3600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tr-TR" sz="3600" dirty="0" smtClean="0">
                <a:latin typeface="Comic Sans MS" pitchFamily="66" charset="0"/>
              </a:rPr>
              <a:t>    10 </a:t>
            </a:r>
            <a:r>
              <a:rPr lang="tr-TR" sz="3600" dirty="0">
                <a:latin typeface="Comic Sans MS" pitchFamily="66" charset="0"/>
              </a:rPr>
              <a:t>dakika </a:t>
            </a:r>
            <a:r>
              <a:rPr lang="tr-TR" sz="3600" dirty="0" smtClean="0">
                <a:solidFill>
                  <a:srgbClr val="C00000"/>
                </a:solidFill>
                <a:latin typeface="Comic Sans MS" pitchFamily="66" charset="0"/>
              </a:rPr>
              <a:t>dinlenme</a:t>
            </a:r>
          </a:p>
          <a:p>
            <a:pPr marL="0" indent="0">
              <a:buNone/>
            </a:pPr>
            <a:endParaRPr lang="tr-TR" sz="3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sz="3600" dirty="0" smtClean="0">
                <a:latin typeface="Comic Sans MS" pitchFamily="66" charset="0"/>
              </a:rPr>
              <a:t>                       şeklinde ayarlanmalıdır.</a:t>
            </a:r>
          </a:p>
          <a:p>
            <a:pPr marL="0" indent="0">
              <a:buNone/>
            </a:pPr>
            <a:endParaRPr lang="tr-TR" sz="3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smtClean="0">
                <a:latin typeface="Comic Sans MS" pitchFamily="66" charset="0"/>
              </a:rPr>
              <a:t> </a:t>
            </a:r>
            <a:endParaRPr lang="tr-TR" sz="3600" dirty="0">
              <a:latin typeface="Comic Sans MS" pitchFamily="66" charset="0"/>
            </a:endParaRPr>
          </a:p>
          <a:p>
            <a:endParaRPr lang="tr-TR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7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dirty="0">
                <a:solidFill>
                  <a:srgbClr val="C00000"/>
                </a:solidFill>
                <a:latin typeface="Comic Sans MS" pitchFamily="66" charset="0"/>
              </a:rPr>
              <a:t>4</a:t>
            </a:r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.PLAN VE PROGRAM HAZIRLA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sz="4000" dirty="0" smtClean="0">
                <a:solidFill>
                  <a:srgbClr val="002060"/>
                </a:solidFill>
                <a:latin typeface="Comic Sans MS" pitchFamily="66" charset="0"/>
              </a:rPr>
              <a:t>Bir insan bir işi</a:t>
            </a:r>
          </a:p>
          <a:p>
            <a:pPr>
              <a:buNone/>
            </a:pPr>
            <a:r>
              <a:rPr lang="tr-TR" sz="40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4000" dirty="0" smtClean="0">
                <a:solidFill>
                  <a:srgbClr val="002060"/>
                </a:solidFill>
                <a:latin typeface="Comic Sans MS" pitchFamily="66" charset="0"/>
              </a:rPr>
              <a:t> yapabiliyorsa</a:t>
            </a:r>
          </a:p>
          <a:p>
            <a:pPr>
              <a:buNone/>
            </a:pPr>
            <a:r>
              <a:rPr lang="tr-TR" sz="4000" dirty="0" smtClean="0">
                <a:solidFill>
                  <a:srgbClr val="002060"/>
                </a:solidFill>
                <a:latin typeface="Comic Sans MS" pitchFamily="66" charset="0"/>
              </a:rPr>
              <a:t>  bütün insanlar</a:t>
            </a:r>
          </a:p>
          <a:p>
            <a:pPr>
              <a:buNone/>
            </a:pPr>
            <a:r>
              <a:rPr lang="tr-TR" sz="40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tr-TR" sz="4000" dirty="0" smtClean="0">
                <a:solidFill>
                  <a:srgbClr val="002060"/>
                </a:solidFill>
                <a:latin typeface="Comic Sans MS" pitchFamily="66" charset="0"/>
              </a:rPr>
              <a:t> o işi yapabilir…</a:t>
            </a:r>
            <a:endParaRPr lang="tr-TR" sz="4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3 Resim" descr="verimli-ders-çalışm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484784"/>
            <a:ext cx="4326248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latin typeface="Comic Sans MS" pitchFamily="66" charset="0"/>
              </a:rPr>
              <a:t>Tek yumurta  ikizlerinin bile birbirine benzemeyen yönleri vardır.İnsanlar birbirinden farklıdır bu yüzden bir kalıp program ortaya koymak uygun olmaz.Çalışma programı kişiye özgüdür.Bu yüzden</a:t>
            </a:r>
            <a:endParaRPr lang="tr-TR" b="1" dirty="0">
              <a:latin typeface="Comic Sans MS" pitchFamily="66" charset="0"/>
            </a:endParaRPr>
          </a:p>
        </p:txBody>
      </p:sp>
      <p:pic>
        <p:nvPicPr>
          <p:cNvPr id="4" name="3 Resim" descr="Resim7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3429024" cy="3381375"/>
          </a:xfrm>
          <a:prstGeom prst="rect">
            <a:avLst/>
          </a:prstGeom>
        </p:spPr>
      </p:pic>
      <p:sp>
        <p:nvSpPr>
          <p:cNvPr id="5" name="4 Sağ Ok"/>
          <p:cNvSpPr/>
          <p:nvPr/>
        </p:nvSpPr>
        <p:spPr>
          <a:xfrm>
            <a:off x="5000628" y="5643578"/>
            <a:ext cx="328614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25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3200" u="sng" dirty="0" smtClean="0">
                <a:latin typeface="Comic Sans MS" pitchFamily="66" charset="0"/>
              </a:rPr>
              <a:t>KENDİNİZİ TANIYIN</a:t>
            </a:r>
            <a:endParaRPr lang="tr-TR" sz="3200" u="sng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Hangi dersi ne kadar ve ne zaman çalışabileceğinizi, zamanı en verimli şekilde nasıl kullanacağınızı belirleyin</a:t>
            </a:r>
            <a:r>
              <a:rPr lang="tr-TR" b="1" dirty="0" smtClean="0"/>
              <a:t>.</a:t>
            </a:r>
            <a:endParaRPr lang="tr-TR" b="1" dirty="0"/>
          </a:p>
        </p:txBody>
      </p:sp>
      <p:pic>
        <p:nvPicPr>
          <p:cNvPr id="4" name="3 Resim" descr="Resim8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429000"/>
            <a:ext cx="7929618" cy="31194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39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E389"/>
          </a:solidFill>
        </p:spPr>
        <p:txBody>
          <a:bodyPr>
            <a:normAutofit/>
          </a:bodyPr>
          <a:lstStyle/>
          <a:p>
            <a:pPr algn="l"/>
            <a:r>
              <a:rPr lang="tr-TR" sz="4000" i="1" dirty="0" smtClean="0">
                <a:solidFill>
                  <a:srgbClr val="0070C0"/>
                </a:solidFill>
                <a:latin typeface="Comic Sans MS" pitchFamily="66" charset="0"/>
              </a:rPr>
              <a:t>İYİ BİR PROGRAM:</a:t>
            </a:r>
            <a:endParaRPr lang="tr-TR" sz="4000" i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     “ne zaman çalışmalıyım”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“neyi çalışmalıyım”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 “ne kadar çalışmalıyım”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  “nasıl çalışmalıyım”</a:t>
            </a:r>
          </a:p>
          <a:p>
            <a:endParaRPr lang="tr-TR" dirty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Sorularına yanıt verebilmelidir.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" name="3 Resim" descr="Resim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357298"/>
            <a:ext cx="3131840" cy="3143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04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DERS ÇALIŞMA PLANI NASIL YAPILIR?</a:t>
            </a:r>
            <a:endParaRPr lang="tr-TR" sz="32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          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1.Aşama</a:t>
            </a:r>
            <a:endParaRPr lang="tr-T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                                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2.Aşama</a:t>
            </a:r>
            <a:endParaRPr lang="tr-TR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                                </a:t>
            </a: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3.Aşama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87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C00000"/>
                </a:solidFill>
                <a:latin typeface="Comic Sans MS" pitchFamily="66" charset="0"/>
              </a:rPr>
              <a:t>5</a:t>
            </a:r>
            <a:r>
              <a:rPr lang="tr-TR" sz="4000" dirty="0" smtClean="0">
                <a:solidFill>
                  <a:srgbClr val="C00000"/>
                </a:solidFill>
                <a:latin typeface="Comic Sans MS" pitchFamily="66" charset="0"/>
              </a:rPr>
              <a:t>. VERİMİ AZALTAN ETKENLERİ </a:t>
            </a:r>
            <a:br>
              <a:rPr lang="tr-TR" sz="40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tr-TR" sz="4000" dirty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tr-TR" sz="4000" dirty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tr-TR" sz="4000" dirty="0" smtClean="0">
                <a:solidFill>
                  <a:srgbClr val="C00000"/>
                </a:solidFill>
                <a:latin typeface="Comic Sans MS" pitchFamily="66" charset="0"/>
              </a:rPr>
              <a:t>ORTADAN KALDIRMAK</a:t>
            </a:r>
            <a:endParaRPr lang="tr-TR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66554"/>
          </a:xfrm>
          <a:solidFill>
            <a:srgbClr val="FFE389"/>
          </a:solidFill>
        </p:spPr>
        <p:txBody>
          <a:bodyPr/>
          <a:lstStyle/>
          <a:p>
            <a:pPr>
              <a:buNone/>
            </a:pPr>
            <a:r>
              <a:rPr lang="tr-TR" dirty="0" smtClean="0"/>
              <a:t>                                                   </a:t>
            </a:r>
            <a:endParaRPr lang="tr-TR" dirty="0"/>
          </a:p>
          <a:p>
            <a:pPr>
              <a:buNone/>
            </a:pPr>
            <a:r>
              <a:rPr lang="tr-TR" sz="3600" b="1" dirty="0" smtClean="0">
                <a:latin typeface="Comic Sans MS" pitchFamily="66" charset="0"/>
              </a:rPr>
              <a:t>                       </a:t>
            </a:r>
          </a:p>
          <a:p>
            <a:pPr>
              <a:buNone/>
            </a:pPr>
            <a:r>
              <a:rPr lang="tr-TR" sz="3600" b="1" dirty="0">
                <a:latin typeface="Comic Sans MS" pitchFamily="66" charset="0"/>
              </a:rPr>
              <a:t> </a:t>
            </a:r>
            <a:r>
              <a:rPr lang="tr-TR" sz="3600" b="1" dirty="0" smtClean="0">
                <a:latin typeface="Comic Sans MS" pitchFamily="66" charset="0"/>
              </a:rPr>
              <a:t>                    </a:t>
            </a:r>
          </a:p>
          <a:p>
            <a:pPr>
              <a:buNone/>
            </a:pPr>
            <a:r>
              <a:rPr lang="tr-TR" sz="3600" b="1" dirty="0">
                <a:latin typeface="Comic Sans MS" pitchFamily="66" charset="0"/>
              </a:rPr>
              <a:t> </a:t>
            </a:r>
            <a:r>
              <a:rPr lang="tr-TR" sz="3600" b="1" dirty="0" smtClean="0">
                <a:latin typeface="Comic Sans MS" pitchFamily="66" charset="0"/>
              </a:rPr>
              <a:t>                     </a:t>
            </a:r>
          </a:p>
          <a:p>
            <a:pPr>
              <a:buNone/>
            </a:pPr>
            <a:r>
              <a:rPr lang="tr-TR" sz="36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tr-TR" sz="3600" b="1" dirty="0" smtClean="0">
                <a:solidFill>
                  <a:srgbClr val="C00000"/>
                </a:solidFill>
                <a:latin typeface="Comic Sans MS" pitchFamily="66" charset="0"/>
              </a:rPr>
              <a:t>                     </a:t>
            </a:r>
            <a:r>
              <a:rPr lang="tr-TR" sz="4000" b="1" dirty="0" smtClean="0">
                <a:solidFill>
                  <a:srgbClr val="C00000"/>
                </a:solidFill>
                <a:latin typeface="Comic Sans MS" pitchFamily="66" charset="0"/>
              </a:rPr>
              <a:t>İÇ ETKENLER</a:t>
            </a:r>
          </a:p>
          <a:p>
            <a:pPr>
              <a:buNone/>
            </a:pPr>
            <a:endParaRPr lang="tr-TR" dirty="0" smtClean="0">
              <a:solidFill>
                <a:srgbClr val="C00000"/>
              </a:solidFill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65649" y="237154"/>
            <a:ext cx="687388" cy="6629400"/>
            <a:chOff x="1036" y="144"/>
            <a:chExt cx="433" cy="4176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036" y="144"/>
              <a:ext cx="433" cy="417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3" y="0"/>
                </a:cxn>
                <a:cxn ang="0">
                  <a:pos x="433" y="96"/>
                </a:cxn>
                <a:cxn ang="0">
                  <a:pos x="433" y="3655"/>
                </a:cxn>
                <a:cxn ang="0">
                  <a:pos x="193" y="3703"/>
                </a:cxn>
                <a:cxn ang="0">
                  <a:pos x="0" y="3607"/>
                </a:cxn>
                <a:cxn ang="0">
                  <a:pos x="0" y="96"/>
                </a:cxn>
              </a:cxnLst>
              <a:rect l="0" t="0" r="r" b="b"/>
              <a:pathLst>
                <a:path w="433" h="3703">
                  <a:moveTo>
                    <a:pt x="0" y="96"/>
                  </a:moveTo>
                  <a:lnTo>
                    <a:pt x="193" y="0"/>
                  </a:lnTo>
                  <a:lnTo>
                    <a:pt x="433" y="96"/>
                  </a:lnTo>
                  <a:lnTo>
                    <a:pt x="433" y="3655"/>
                  </a:lnTo>
                  <a:lnTo>
                    <a:pt x="193" y="3703"/>
                  </a:lnTo>
                  <a:lnTo>
                    <a:pt x="0" y="3607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996633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036" y="384"/>
              <a:ext cx="193" cy="3703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3" y="0"/>
                </a:cxn>
                <a:cxn ang="0">
                  <a:pos x="193" y="3703"/>
                </a:cxn>
                <a:cxn ang="0">
                  <a:pos x="0" y="3607"/>
                </a:cxn>
                <a:cxn ang="0">
                  <a:pos x="0" y="96"/>
                </a:cxn>
              </a:cxnLst>
              <a:rect l="0" t="0" r="r" b="b"/>
              <a:pathLst>
                <a:path w="193" h="3703">
                  <a:moveTo>
                    <a:pt x="0" y="96"/>
                  </a:moveTo>
                  <a:lnTo>
                    <a:pt x="193" y="0"/>
                  </a:lnTo>
                  <a:lnTo>
                    <a:pt x="193" y="3703"/>
                  </a:lnTo>
                  <a:lnTo>
                    <a:pt x="0" y="3607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036" y="384"/>
              <a:ext cx="194" cy="370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036" y="384"/>
              <a:ext cx="193" cy="3703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3" y="0"/>
                </a:cxn>
                <a:cxn ang="0">
                  <a:pos x="193" y="3703"/>
                </a:cxn>
                <a:cxn ang="0">
                  <a:pos x="0" y="3607"/>
                </a:cxn>
                <a:cxn ang="0">
                  <a:pos x="0" y="96"/>
                </a:cxn>
              </a:cxnLst>
              <a:rect l="0" t="0" r="r" b="b"/>
              <a:pathLst>
                <a:path w="193" h="3703">
                  <a:moveTo>
                    <a:pt x="0" y="96"/>
                  </a:moveTo>
                  <a:lnTo>
                    <a:pt x="193" y="0"/>
                  </a:lnTo>
                  <a:lnTo>
                    <a:pt x="193" y="3703"/>
                  </a:lnTo>
                  <a:lnTo>
                    <a:pt x="0" y="3607"/>
                  </a:lnTo>
                  <a:lnTo>
                    <a:pt x="0" y="96"/>
                  </a:lnTo>
                  <a:close/>
                </a:path>
              </a:pathLst>
            </a:cu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036" y="384"/>
              <a:ext cx="194" cy="3704"/>
            </a:xfrm>
            <a:prstGeom prst="rect">
              <a:avLst/>
            </a:prstGeom>
            <a:solidFill>
              <a:srgbClr val="6633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036" y="384"/>
              <a:ext cx="193" cy="3703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3" y="0"/>
                </a:cxn>
                <a:cxn ang="0">
                  <a:pos x="193" y="3703"/>
                </a:cxn>
                <a:cxn ang="0">
                  <a:pos x="0" y="3607"/>
                </a:cxn>
                <a:cxn ang="0">
                  <a:pos x="0" y="96"/>
                </a:cxn>
              </a:cxnLst>
              <a:rect l="0" t="0" r="r" b="b"/>
              <a:pathLst>
                <a:path w="193" h="3703">
                  <a:moveTo>
                    <a:pt x="0" y="96"/>
                  </a:moveTo>
                  <a:lnTo>
                    <a:pt x="193" y="0"/>
                  </a:lnTo>
                  <a:lnTo>
                    <a:pt x="193" y="3703"/>
                  </a:lnTo>
                  <a:lnTo>
                    <a:pt x="0" y="3607"/>
                  </a:lnTo>
                  <a:lnTo>
                    <a:pt x="0" y="9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546890" y="707812"/>
            <a:ext cx="4310905" cy="874713"/>
            <a:chOff x="2363" y="712"/>
            <a:chExt cx="1721" cy="551"/>
          </a:xfrm>
        </p:grpSpPr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2581" y="888"/>
              <a:ext cx="1503" cy="375"/>
            </a:xfrm>
            <a:custGeom>
              <a:avLst/>
              <a:gdLst/>
              <a:ahLst/>
              <a:cxnLst>
                <a:cxn ang="0">
                  <a:pos x="3" y="375"/>
                </a:cxn>
                <a:cxn ang="0">
                  <a:pos x="1330" y="293"/>
                </a:cxn>
                <a:cxn ang="0">
                  <a:pos x="1503" y="126"/>
                </a:cxn>
                <a:cxn ang="0">
                  <a:pos x="1329" y="0"/>
                </a:cxn>
                <a:cxn ang="0">
                  <a:pos x="0" y="82"/>
                </a:cxn>
                <a:cxn ang="0">
                  <a:pos x="3" y="375"/>
                </a:cxn>
              </a:cxnLst>
              <a:rect l="0" t="0" r="r" b="b"/>
              <a:pathLst>
                <a:path w="1503" h="375">
                  <a:moveTo>
                    <a:pt x="3" y="375"/>
                  </a:moveTo>
                  <a:lnTo>
                    <a:pt x="1330" y="293"/>
                  </a:lnTo>
                  <a:lnTo>
                    <a:pt x="1503" y="126"/>
                  </a:lnTo>
                  <a:lnTo>
                    <a:pt x="1329" y="0"/>
                  </a:lnTo>
                  <a:lnTo>
                    <a:pt x="0" y="82"/>
                  </a:lnTo>
                  <a:lnTo>
                    <a:pt x="3" y="375"/>
                  </a:lnTo>
                  <a:close/>
                </a:path>
              </a:pathLst>
            </a:custGeom>
            <a:solidFill>
              <a:srgbClr val="B2B2B2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2363" y="712"/>
              <a:ext cx="1502" cy="535"/>
            </a:xfrm>
            <a:custGeom>
              <a:avLst/>
              <a:gdLst/>
              <a:ahLst/>
              <a:cxnLst>
                <a:cxn ang="0">
                  <a:pos x="3" y="375"/>
                </a:cxn>
                <a:cxn ang="0">
                  <a:pos x="1330" y="292"/>
                </a:cxn>
                <a:cxn ang="0">
                  <a:pos x="1502" y="125"/>
                </a:cxn>
                <a:cxn ang="0">
                  <a:pos x="1328" y="0"/>
                </a:cxn>
                <a:cxn ang="0">
                  <a:pos x="0" y="82"/>
                </a:cxn>
                <a:cxn ang="0">
                  <a:pos x="3" y="375"/>
                </a:cxn>
              </a:cxnLst>
              <a:rect l="0" t="0" r="r" b="b"/>
              <a:pathLst>
                <a:path w="1502" h="375">
                  <a:moveTo>
                    <a:pt x="3" y="375"/>
                  </a:moveTo>
                  <a:lnTo>
                    <a:pt x="1330" y="292"/>
                  </a:lnTo>
                  <a:lnTo>
                    <a:pt x="1502" y="125"/>
                  </a:lnTo>
                  <a:lnTo>
                    <a:pt x="1328" y="0"/>
                  </a:lnTo>
                  <a:lnTo>
                    <a:pt x="0" y="82"/>
                  </a:lnTo>
                  <a:lnTo>
                    <a:pt x="3" y="375"/>
                  </a:lnTo>
                  <a:close/>
                </a:path>
              </a:pathLst>
            </a:custGeom>
            <a:solidFill>
              <a:srgbClr val="DDDDD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dirty="0"/>
            </a:p>
            <a:p>
              <a:r>
                <a:rPr lang="tr-TR" sz="2400" dirty="0"/>
                <a:t> </a:t>
              </a:r>
              <a:r>
                <a:rPr lang="tr-TR" sz="2400" dirty="0" smtClean="0"/>
                <a:t>  </a:t>
              </a:r>
              <a:r>
                <a:rPr lang="tr-TR" sz="2400" dirty="0" smtClean="0">
                  <a:latin typeface="Comic Sans MS" pitchFamily="66" charset="0"/>
                </a:rPr>
                <a:t>YORGUNLUK</a:t>
              </a:r>
            </a:p>
            <a:p>
              <a:endParaRPr lang="tr-TR" sz="2400" dirty="0"/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401609" y="1660049"/>
            <a:ext cx="4381500" cy="1133474"/>
            <a:chOff x="288" y="815"/>
            <a:chExt cx="2760" cy="714"/>
          </a:xfrm>
        </p:grpSpPr>
        <p:sp>
          <p:nvSpPr>
            <p:cNvPr id="23" name="Freeform 20"/>
            <p:cNvSpPr>
              <a:spLocks/>
            </p:cNvSpPr>
            <p:nvPr/>
          </p:nvSpPr>
          <p:spPr bwMode="auto">
            <a:xfrm rot="10432267">
              <a:off x="288" y="815"/>
              <a:ext cx="2760" cy="714"/>
            </a:xfrm>
            <a:custGeom>
              <a:avLst/>
              <a:gdLst/>
              <a:ahLst/>
              <a:cxnLst>
                <a:cxn ang="0">
                  <a:pos x="1506" y="309"/>
                </a:cxn>
                <a:cxn ang="0">
                  <a:pos x="213" y="0"/>
                </a:cxn>
                <a:cxn ang="0">
                  <a:pos x="0" y="110"/>
                </a:cxn>
                <a:cxn ang="0">
                  <a:pos x="130" y="281"/>
                </a:cxn>
                <a:cxn ang="0">
                  <a:pos x="1424" y="591"/>
                </a:cxn>
                <a:cxn ang="0">
                  <a:pos x="1506" y="309"/>
                </a:cxn>
              </a:cxnLst>
              <a:rect l="0" t="0" r="r" b="b"/>
              <a:pathLst>
                <a:path w="1506" h="591">
                  <a:moveTo>
                    <a:pt x="1506" y="309"/>
                  </a:moveTo>
                  <a:lnTo>
                    <a:pt x="213" y="0"/>
                  </a:lnTo>
                  <a:lnTo>
                    <a:pt x="0" y="110"/>
                  </a:lnTo>
                  <a:lnTo>
                    <a:pt x="130" y="281"/>
                  </a:lnTo>
                  <a:lnTo>
                    <a:pt x="1424" y="591"/>
                  </a:lnTo>
                  <a:lnTo>
                    <a:pt x="1506" y="309"/>
                  </a:lnTo>
                  <a:close/>
                </a:path>
              </a:pathLst>
            </a:custGeom>
            <a:solidFill>
              <a:srgbClr val="EAEAEA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WordArt 21"/>
            <p:cNvSpPr>
              <a:spLocks noChangeArrowheads="1" noChangeShapeType="1" noTextEdit="1"/>
            </p:cNvSpPr>
            <p:nvPr/>
          </p:nvSpPr>
          <p:spPr bwMode="auto">
            <a:xfrm rot="197344">
              <a:off x="684" y="1107"/>
              <a:ext cx="1760" cy="19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r-TR" sz="3600" b="1" i="1" kern="1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j-lt"/>
                  <a:cs typeface="Arial" pitchFamily="34" charset="0"/>
                </a:rPr>
                <a:t>UYKUSUZLUK</a:t>
              </a:r>
            </a:p>
          </p:txBody>
        </p:sp>
      </p:grpSp>
      <p:sp>
        <p:nvSpPr>
          <p:cNvPr id="24" name="Freeform 12"/>
          <p:cNvSpPr>
            <a:spLocks/>
          </p:cNvSpPr>
          <p:nvPr/>
        </p:nvSpPr>
        <p:spPr bwMode="auto">
          <a:xfrm rot="21242955">
            <a:off x="961933" y="2859172"/>
            <a:ext cx="2399422" cy="955975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338" y="152"/>
              </a:cxn>
              <a:cxn ang="0">
                <a:pos x="1503" y="328"/>
              </a:cxn>
              <a:cxn ang="0">
                <a:pos x="1320" y="444"/>
              </a:cxn>
              <a:cxn ang="0">
                <a:pos x="0" y="293"/>
              </a:cxn>
              <a:cxn ang="0">
                <a:pos x="18" y="0"/>
              </a:cxn>
            </a:cxnLst>
            <a:rect l="0" t="0" r="r" b="b"/>
            <a:pathLst>
              <a:path w="1503" h="444">
                <a:moveTo>
                  <a:pt x="18" y="0"/>
                </a:moveTo>
                <a:lnTo>
                  <a:pt x="1338" y="152"/>
                </a:lnTo>
                <a:lnTo>
                  <a:pt x="1503" y="328"/>
                </a:lnTo>
                <a:lnTo>
                  <a:pt x="1320" y="444"/>
                </a:lnTo>
                <a:lnTo>
                  <a:pt x="0" y="293"/>
                </a:lnTo>
                <a:lnTo>
                  <a:pt x="18" y="0"/>
                </a:lnTo>
                <a:close/>
              </a:path>
            </a:pathLst>
          </a:custGeom>
          <a:solidFill>
            <a:srgbClr val="F8F8F8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 dirty="0"/>
          </a:p>
          <a:p>
            <a:r>
              <a:rPr lang="tr-TR" sz="3200" dirty="0" smtClean="0"/>
              <a:t>      HEYECAN</a:t>
            </a:r>
            <a:endParaRPr lang="tr-TR" sz="3200" dirty="0"/>
          </a:p>
        </p:txBody>
      </p:sp>
      <p:sp>
        <p:nvSpPr>
          <p:cNvPr id="27" name="Freeform 15"/>
          <p:cNvSpPr>
            <a:spLocks/>
          </p:cNvSpPr>
          <p:nvPr/>
        </p:nvSpPr>
        <p:spPr bwMode="auto">
          <a:xfrm>
            <a:off x="765649" y="4221088"/>
            <a:ext cx="3762335" cy="849313"/>
          </a:xfrm>
          <a:custGeom>
            <a:avLst/>
            <a:gdLst/>
            <a:ahLst/>
            <a:cxnLst>
              <a:cxn ang="0">
                <a:pos x="3" y="375"/>
              </a:cxn>
              <a:cxn ang="0">
                <a:pos x="1330" y="292"/>
              </a:cxn>
              <a:cxn ang="0">
                <a:pos x="1502" y="125"/>
              </a:cxn>
              <a:cxn ang="0">
                <a:pos x="1328" y="0"/>
              </a:cxn>
              <a:cxn ang="0">
                <a:pos x="0" y="82"/>
              </a:cxn>
              <a:cxn ang="0">
                <a:pos x="3" y="375"/>
              </a:cxn>
            </a:cxnLst>
            <a:rect l="0" t="0" r="r" b="b"/>
            <a:pathLst>
              <a:path w="1502" h="375">
                <a:moveTo>
                  <a:pt x="3" y="375"/>
                </a:moveTo>
                <a:lnTo>
                  <a:pt x="1330" y="292"/>
                </a:lnTo>
                <a:lnTo>
                  <a:pt x="1502" y="125"/>
                </a:lnTo>
                <a:lnTo>
                  <a:pt x="1328" y="0"/>
                </a:lnTo>
                <a:lnTo>
                  <a:pt x="0" y="82"/>
                </a:lnTo>
                <a:lnTo>
                  <a:pt x="3" y="375"/>
                </a:lnTo>
                <a:close/>
              </a:path>
            </a:pathLst>
          </a:custGeom>
          <a:solidFill>
            <a:srgbClr val="DDDDDD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 dirty="0"/>
          </a:p>
          <a:p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MOTİVASYON EKSİĞİ</a:t>
            </a:r>
            <a:endParaRPr lang="tr-TR" sz="24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918048" y="5591573"/>
            <a:ext cx="3762335" cy="849313"/>
          </a:xfrm>
          <a:custGeom>
            <a:avLst/>
            <a:gdLst/>
            <a:ahLst/>
            <a:cxnLst>
              <a:cxn ang="0">
                <a:pos x="3" y="375"/>
              </a:cxn>
              <a:cxn ang="0">
                <a:pos x="1330" y="292"/>
              </a:cxn>
              <a:cxn ang="0">
                <a:pos x="1502" y="125"/>
              </a:cxn>
              <a:cxn ang="0">
                <a:pos x="1328" y="0"/>
              </a:cxn>
              <a:cxn ang="0">
                <a:pos x="0" y="82"/>
              </a:cxn>
              <a:cxn ang="0">
                <a:pos x="3" y="375"/>
              </a:cxn>
            </a:cxnLst>
            <a:rect l="0" t="0" r="r" b="b"/>
            <a:pathLst>
              <a:path w="1502" h="375">
                <a:moveTo>
                  <a:pt x="3" y="375"/>
                </a:moveTo>
                <a:lnTo>
                  <a:pt x="1330" y="292"/>
                </a:lnTo>
                <a:lnTo>
                  <a:pt x="1502" y="125"/>
                </a:lnTo>
                <a:lnTo>
                  <a:pt x="1328" y="0"/>
                </a:lnTo>
                <a:lnTo>
                  <a:pt x="0" y="82"/>
                </a:lnTo>
                <a:lnTo>
                  <a:pt x="3" y="375"/>
                </a:lnTo>
                <a:close/>
              </a:path>
            </a:pathLst>
          </a:custGeom>
          <a:solidFill>
            <a:srgbClr val="DDDDDD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 dirty="0"/>
          </a:p>
          <a:p>
            <a:r>
              <a:rPr lang="tr-TR" sz="2400" dirty="0" smtClean="0">
                <a:latin typeface="Comic Sans MS" pitchFamily="66" charset="0"/>
                <a:cs typeface="Arial" pitchFamily="34" charset="0"/>
              </a:rPr>
              <a:t>HAYAL KURMAK</a:t>
            </a:r>
            <a:endParaRPr lang="tr-TR" sz="2400" dirty="0"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dirty="0" smtClean="0"/>
              <a:t>                                      </a:t>
            </a:r>
            <a:r>
              <a:rPr lang="tr-TR" sz="4000" b="1" dirty="0" smtClean="0">
                <a:solidFill>
                  <a:srgbClr val="C00000"/>
                </a:solidFill>
                <a:latin typeface="Comic Sans MS" pitchFamily="66" charset="0"/>
              </a:rPr>
              <a:t>DIŞ ETKENLER</a:t>
            </a:r>
            <a:endParaRPr lang="tr-TR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/>
            <a:endParaRPr lang="tr-TR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1643042" y="228600"/>
            <a:ext cx="687388" cy="6629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3" y="0"/>
              </a:cxn>
              <a:cxn ang="0">
                <a:pos x="433" y="96"/>
              </a:cxn>
              <a:cxn ang="0">
                <a:pos x="433" y="3655"/>
              </a:cxn>
              <a:cxn ang="0">
                <a:pos x="193" y="3703"/>
              </a:cxn>
              <a:cxn ang="0">
                <a:pos x="0" y="3607"/>
              </a:cxn>
              <a:cxn ang="0">
                <a:pos x="0" y="96"/>
              </a:cxn>
            </a:cxnLst>
            <a:rect l="0" t="0" r="r" b="b"/>
            <a:pathLst>
              <a:path w="433" h="3703">
                <a:moveTo>
                  <a:pt x="0" y="96"/>
                </a:moveTo>
                <a:lnTo>
                  <a:pt x="193" y="0"/>
                </a:lnTo>
                <a:lnTo>
                  <a:pt x="433" y="96"/>
                </a:lnTo>
                <a:lnTo>
                  <a:pt x="433" y="3655"/>
                </a:lnTo>
                <a:lnTo>
                  <a:pt x="193" y="3703"/>
                </a:lnTo>
                <a:lnTo>
                  <a:pt x="0" y="3607"/>
                </a:lnTo>
                <a:lnTo>
                  <a:pt x="0" y="96"/>
                </a:lnTo>
                <a:close/>
              </a:path>
            </a:pathLst>
          </a:custGeom>
          <a:solidFill>
            <a:srgbClr val="996633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428596" y="2500306"/>
            <a:ext cx="4419600" cy="1185862"/>
            <a:chOff x="305" y="1199"/>
            <a:chExt cx="2784" cy="747"/>
          </a:xfrm>
        </p:grpSpPr>
        <p:grpSp>
          <p:nvGrpSpPr>
            <p:cNvPr id="10" name="Group 18"/>
            <p:cNvGrpSpPr>
              <a:grpSpLocks/>
            </p:cNvGrpSpPr>
            <p:nvPr/>
          </p:nvGrpSpPr>
          <p:grpSpPr bwMode="auto">
            <a:xfrm rot="-11167733">
              <a:off x="305" y="1199"/>
              <a:ext cx="2784" cy="747"/>
              <a:chOff x="2064" y="1130"/>
              <a:chExt cx="1519" cy="618"/>
            </a:xfrm>
          </p:grpSpPr>
          <p:sp>
            <p:nvSpPr>
              <p:cNvPr id="12" name="Freeform 19"/>
              <p:cNvSpPr>
                <a:spLocks/>
              </p:cNvSpPr>
              <p:nvPr/>
            </p:nvSpPr>
            <p:spPr bwMode="auto">
              <a:xfrm>
                <a:off x="2076" y="1156"/>
                <a:ext cx="1507" cy="592"/>
              </a:xfrm>
              <a:custGeom>
                <a:avLst/>
                <a:gdLst/>
                <a:ahLst/>
                <a:cxnLst>
                  <a:cxn ang="0">
                    <a:pos x="1507" y="310"/>
                  </a:cxn>
                  <a:cxn ang="0">
                    <a:pos x="213" y="0"/>
                  </a:cxn>
                  <a:cxn ang="0">
                    <a:pos x="0" y="111"/>
                  </a:cxn>
                  <a:cxn ang="0">
                    <a:pos x="130" y="281"/>
                  </a:cxn>
                  <a:cxn ang="0">
                    <a:pos x="1424" y="592"/>
                  </a:cxn>
                  <a:cxn ang="0">
                    <a:pos x="1507" y="310"/>
                  </a:cxn>
                </a:cxnLst>
                <a:rect l="0" t="0" r="r" b="b"/>
                <a:pathLst>
                  <a:path w="1507" h="592">
                    <a:moveTo>
                      <a:pt x="1507" y="310"/>
                    </a:moveTo>
                    <a:lnTo>
                      <a:pt x="213" y="0"/>
                    </a:lnTo>
                    <a:lnTo>
                      <a:pt x="0" y="111"/>
                    </a:lnTo>
                    <a:lnTo>
                      <a:pt x="130" y="281"/>
                    </a:lnTo>
                    <a:lnTo>
                      <a:pt x="1424" y="592"/>
                    </a:lnTo>
                    <a:lnTo>
                      <a:pt x="1507" y="310"/>
                    </a:lnTo>
                    <a:close/>
                  </a:path>
                </a:pathLst>
              </a:custGeom>
              <a:solidFill>
                <a:srgbClr val="B2B2B2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" name="Freeform 20"/>
              <p:cNvSpPr>
                <a:spLocks/>
              </p:cNvSpPr>
              <p:nvPr/>
            </p:nvSpPr>
            <p:spPr bwMode="auto">
              <a:xfrm>
                <a:off x="2064" y="1130"/>
                <a:ext cx="1506" cy="591"/>
              </a:xfrm>
              <a:custGeom>
                <a:avLst/>
                <a:gdLst/>
                <a:ahLst/>
                <a:cxnLst>
                  <a:cxn ang="0">
                    <a:pos x="1506" y="309"/>
                  </a:cxn>
                  <a:cxn ang="0">
                    <a:pos x="213" y="0"/>
                  </a:cxn>
                  <a:cxn ang="0">
                    <a:pos x="0" y="110"/>
                  </a:cxn>
                  <a:cxn ang="0">
                    <a:pos x="130" y="281"/>
                  </a:cxn>
                  <a:cxn ang="0">
                    <a:pos x="1424" y="591"/>
                  </a:cxn>
                  <a:cxn ang="0">
                    <a:pos x="1506" y="309"/>
                  </a:cxn>
                </a:cxnLst>
                <a:rect l="0" t="0" r="r" b="b"/>
                <a:pathLst>
                  <a:path w="1506" h="591">
                    <a:moveTo>
                      <a:pt x="1506" y="309"/>
                    </a:moveTo>
                    <a:lnTo>
                      <a:pt x="213" y="0"/>
                    </a:lnTo>
                    <a:lnTo>
                      <a:pt x="0" y="110"/>
                    </a:lnTo>
                    <a:lnTo>
                      <a:pt x="130" y="281"/>
                    </a:lnTo>
                    <a:lnTo>
                      <a:pt x="1424" y="591"/>
                    </a:lnTo>
                    <a:lnTo>
                      <a:pt x="1506" y="309"/>
                    </a:lnTo>
                    <a:close/>
                  </a:path>
                </a:pathLst>
              </a:custGeom>
              <a:solidFill>
                <a:srgbClr val="EAEAEA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1" name="WordArt 21"/>
            <p:cNvSpPr>
              <a:spLocks noChangeArrowheads="1" noChangeShapeType="1" noTextEdit="1"/>
            </p:cNvSpPr>
            <p:nvPr/>
          </p:nvSpPr>
          <p:spPr bwMode="auto">
            <a:xfrm rot="197344">
              <a:off x="1438" y="1476"/>
              <a:ext cx="1236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r-TR" sz="3600" i="1" kern="10" dirty="0">
                  <a:ln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/>
                    </a:outerShdw>
                  </a:effectLst>
                  <a:latin typeface="Comic Sans MS" pitchFamily="66" charset="0"/>
                </a:rPr>
                <a:t>TELEFON</a:t>
              </a:r>
            </a:p>
          </p:txBody>
        </p:sp>
      </p:grp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771526" y="4229100"/>
            <a:ext cx="4879975" cy="1484313"/>
            <a:chOff x="486" y="2664"/>
            <a:chExt cx="3074" cy="935"/>
          </a:xfrm>
        </p:grpSpPr>
        <p:grpSp>
          <p:nvGrpSpPr>
            <p:cNvPr id="18" name="Group 23"/>
            <p:cNvGrpSpPr>
              <a:grpSpLocks/>
            </p:cNvGrpSpPr>
            <p:nvPr/>
          </p:nvGrpSpPr>
          <p:grpSpPr bwMode="auto">
            <a:xfrm rot="-10978380">
              <a:off x="486" y="2664"/>
              <a:ext cx="3074" cy="935"/>
              <a:chOff x="2252" y="1903"/>
              <a:chExt cx="1533" cy="723"/>
            </a:xfrm>
          </p:grpSpPr>
          <p:sp>
            <p:nvSpPr>
              <p:cNvPr id="20" name="Freeform 24"/>
              <p:cNvSpPr>
                <a:spLocks/>
              </p:cNvSpPr>
              <p:nvPr/>
            </p:nvSpPr>
            <p:spPr bwMode="auto">
              <a:xfrm>
                <a:off x="2286" y="1994"/>
                <a:ext cx="1499" cy="632"/>
              </a:xfrm>
              <a:custGeom>
                <a:avLst/>
                <a:gdLst/>
                <a:ahLst/>
                <a:cxnLst>
                  <a:cxn ang="0">
                    <a:pos x="1499" y="278"/>
                  </a:cxn>
                  <a:cxn ang="0">
                    <a:pos x="219" y="632"/>
                  </a:cxn>
                  <a:cxn ang="0">
                    <a:pos x="0" y="531"/>
                  </a:cxn>
                  <a:cxn ang="0">
                    <a:pos x="125" y="355"/>
                  </a:cxn>
                  <a:cxn ang="0">
                    <a:pos x="1407" y="0"/>
                  </a:cxn>
                  <a:cxn ang="0">
                    <a:pos x="1499" y="278"/>
                  </a:cxn>
                </a:cxnLst>
                <a:rect l="0" t="0" r="r" b="b"/>
                <a:pathLst>
                  <a:path w="1499" h="632">
                    <a:moveTo>
                      <a:pt x="1499" y="278"/>
                    </a:moveTo>
                    <a:lnTo>
                      <a:pt x="219" y="632"/>
                    </a:lnTo>
                    <a:lnTo>
                      <a:pt x="0" y="531"/>
                    </a:lnTo>
                    <a:lnTo>
                      <a:pt x="125" y="355"/>
                    </a:lnTo>
                    <a:lnTo>
                      <a:pt x="1407" y="0"/>
                    </a:lnTo>
                    <a:lnTo>
                      <a:pt x="1499" y="278"/>
                    </a:lnTo>
                    <a:close/>
                  </a:path>
                </a:pathLst>
              </a:custGeom>
              <a:solidFill>
                <a:srgbClr val="856A4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2252" y="1903"/>
                <a:ext cx="1498" cy="632"/>
              </a:xfrm>
              <a:custGeom>
                <a:avLst/>
                <a:gdLst/>
                <a:ahLst/>
                <a:cxnLst>
                  <a:cxn ang="0">
                    <a:pos x="1498" y="278"/>
                  </a:cxn>
                  <a:cxn ang="0">
                    <a:pos x="218" y="632"/>
                  </a:cxn>
                  <a:cxn ang="0">
                    <a:pos x="0" y="530"/>
                  </a:cxn>
                  <a:cxn ang="0">
                    <a:pos x="124" y="355"/>
                  </a:cxn>
                  <a:cxn ang="0">
                    <a:pos x="1406" y="0"/>
                  </a:cxn>
                  <a:cxn ang="0">
                    <a:pos x="1498" y="278"/>
                  </a:cxn>
                </a:cxnLst>
                <a:rect l="0" t="0" r="r" b="b"/>
                <a:pathLst>
                  <a:path w="1498" h="632">
                    <a:moveTo>
                      <a:pt x="1498" y="278"/>
                    </a:moveTo>
                    <a:lnTo>
                      <a:pt x="218" y="632"/>
                    </a:lnTo>
                    <a:lnTo>
                      <a:pt x="0" y="530"/>
                    </a:lnTo>
                    <a:lnTo>
                      <a:pt x="124" y="355"/>
                    </a:lnTo>
                    <a:lnTo>
                      <a:pt x="1406" y="0"/>
                    </a:lnTo>
                    <a:lnTo>
                      <a:pt x="1498" y="278"/>
                    </a:lnTo>
                    <a:close/>
                  </a:path>
                </a:pathLst>
              </a:custGeom>
              <a:solidFill>
                <a:srgbClr val="856A49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9" name="WordArt 26"/>
            <p:cNvSpPr>
              <a:spLocks noChangeArrowheads="1" noChangeShapeType="1" noTextEdit="1"/>
            </p:cNvSpPr>
            <p:nvPr/>
          </p:nvSpPr>
          <p:spPr bwMode="auto">
            <a:xfrm rot="20857847">
              <a:off x="677" y="3022"/>
              <a:ext cx="2616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r-TR" sz="3600" kern="10" dirty="0">
                  <a:ln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FFFFFF"/>
                  </a:solidFill>
                  <a:latin typeface="Comic Sans MS"/>
                </a:rPr>
                <a:t>MÜZİK DİNLEMEK</a:t>
              </a:r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1214414" y="285728"/>
            <a:ext cx="2413000" cy="1222375"/>
            <a:chOff x="1488" y="-111"/>
            <a:chExt cx="1520" cy="770"/>
          </a:xfrm>
        </p:grpSpPr>
        <p:grpSp>
          <p:nvGrpSpPr>
            <p:cNvPr id="28" name="Group 29"/>
            <p:cNvGrpSpPr>
              <a:grpSpLocks/>
            </p:cNvGrpSpPr>
            <p:nvPr/>
          </p:nvGrpSpPr>
          <p:grpSpPr bwMode="auto">
            <a:xfrm rot="10800048">
              <a:off x="1488" y="0"/>
              <a:ext cx="1520" cy="533"/>
              <a:chOff x="2085" y="509"/>
              <a:chExt cx="1520" cy="533"/>
            </a:xfrm>
          </p:grpSpPr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2085" y="531"/>
                <a:ext cx="1499" cy="511"/>
              </a:xfrm>
              <a:custGeom>
                <a:avLst/>
                <a:gdLst/>
                <a:ahLst/>
                <a:cxnLst>
                  <a:cxn ang="0">
                    <a:pos x="1466" y="511"/>
                  </a:cxn>
                  <a:cxn ang="0">
                    <a:pos x="154" y="291"/>
                  </a:cxn>
                  <a:cxn ang="0">
                    <a:pos x="0" y="106"/>
                  </a:cxn>
                  <a:cxn ang="0">
                    <a:pos x="187" y="0"/>
                  </a:cxn>
                  <a:cxn ang="0">
                    <a:pos x="1499" y="221"/>
                  </a:cxn>
                  <a:cxn ang="0">
                    <a:pos x="1466" y="511"/>
                  </a:cxn>
                </a:cxnLst>
                <a:rect l="0" t="0" r="r" b="b"/>
                <a:pathLst>
                  <a:path w="1499" h="511">
                    <a:moveTo>
                      <a:pt x="1466" y="511"/>
                    </a:moveTo>
                    <a:lnTo>
                      <a:pt x="154" y="291"/>
                    </a:lnTo>
                    <a:lnTo>
                      <a:pt x="0" y="106"/>
                    </a:lnTo>
                    <a:lnTo>
                      <a:pt x="187" y="0"/>
                    </a:lnTo>
                    <a:lnTo>
                      <a:pt x="1499" y="221"/>
                    </a:lnTo>
                    <a:lnTo>
                      <a:pt x="1466" y="511"/>
                    </a:lnTo>
                    <a:close/>
                  </a:path>
                </a:pathLst>
              </a:custGeom>
              <a:solidFill>
                <a:srgbClr val="B2B2B2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2106" y="509"/>
                <a:ext cx="1499" cy="511"/>
              </a:xfrm>
              <a:custGeom>
                <a:avLst/>
                <a:gdLst/>
                <a:ahLst/>
                <a:cxnLst>
                  <a:cxn ang="0">
                    <a:pos x="1466" y="511"/>
                  </a:cxn>
                  <a:cxn ang="0">
                    <a:pos x="154" y="291"/>
                  </a:cxn>
                  <a:cxn ang="0">
                    <a:pos x="0" y="106"/>
                  </a:cxn>
                  <a:cxn ang="0">
                    <a:pos x="187" y="0"/>
                  </a:cxn>
                  <a:cxn ang="0">
                    <a:pos x="1499" y="221"/>
                  </a:cxn>
                  <a:cxn ang="0">
                    <a:pos x="1466" y="511"/>
                  </a:cxn>
                </a:cxnLst>
                <a:rect l="0" t="0" r="r" b="b"/>
                <a:pathLst>
                  <a:path w="1499" h="511">
                    <a:moveTo>
                      <a:pt x="1466" y="511"/>
                    </a:moveTo>
                    <a:lnTo>
                      <a:pt x="154" y="291"/>
                    </a:lnTo>
                    <a:lnTo>
                      <a:pt x="0" y="106"/>
                    </a:lnTo>
                    <a:lnTo>
                      <a:pt x="187" y="0"/>
                    </a:lnTo>
                    <a:lnTo>
                      <a:pt x="1499" y="221"/>
                    </a:lnTo>
                    <a:lnTo>
                      <a:pt x="1466" y="5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29" name="WordArt 32"/>
            <p:cNvSpPr>
              <a:spLocks noChangeArrowheads="1" noChangeShapeType="1" noTextEdit="1"/>
            </p:cNvSpPr>
            <p:nvPr/>
          </p:nvSpPr>
          <p:spPr bwMode="auto">
            <a:xfrm rot="1728298">
              <a:off x="1680" y="-111"/>
              <a:ext cx="1105" cy="770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tr-TR" sz="3600" kern="10" dirty="0" smtClean="0">
                  <a:ln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000000"/>
                  </a:solidFill>
                  <a:latin typeface="Comic Sans MS" pitchFamily="66" charset="0"/>
                </a:rPr>
                <a:t>Televizyon</a:t>
              </a:r>
              <a:endParaRPr lang="tr-TR" sz="3600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2" name="Group 13"/>
          <p:cNvGrpSpPr>
            <a:grpSpLocks/>
          </p:cNvGrpSpPr>
          <p:nvPr/>
        </p:nvGrpSpPr>
        <p:grpSpPr bwMode="auto">
          <a:xfrm>
            <a:off x="1277938" y="1365250"/>
            <a:ext cx="3827462" cy="849313"/>
            <a:chOff x="2581" y="860"/>
            <a:chExt cx="1528" cy="535"/>
          </a:xfrm>
        </p:grpSpPr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2581" y="888"/>
              <a:ext cx="1503" cy="375"/>
            </a:xfrm>
            <a:custGeom>
              <a:avLst/>
              <a:gdLst/>
              <a:ahLst/>
              <a:cxnLst>
                <a:cxn ang="0">
                  <a:pos x="3" y="375"/>
                </a:cxn>
                <a:cxn ang="0">
                  <a:pos x="1330" y="293"/>
                </a:cxn>
                <a:cxn ang="0">
                  <a:pos x="1503" y="126"/>
                </a:cxn>
                <a:cxn ang="0">
                  <a:pos x="1329" y="0"/>
                </a:cxn>
                <a:cxn ang="0">
                  <a:pos x="0" y="82"/>
                </a:cxn>
                <a:cxn ang="0">
                  <a:pos x="3" y="375"/>
                </a:cxn>
              </a:cxnLst>
              <a:rect l="0" t="0" r="r" b="b"/>
              <a:pathLst>
                <a:path w="1503" h="375">
                  <a:moveTo>
                    <a:pt x="3" y="375"/>
                  </a:moveTo>
                  <a:lnTo>
                    <a:pt x="1330" y="293"/>
                  </a:lnTo>
                  <a:lnTo>
                    <a:pt x="1503" y="126"/>
                  </a:lnTo>
                  <a:lnTo>
                    <a:pt x="1329" y="0"/>
                  </a:lnTo>
                  <a:lnTo>
                    <a:pt x="0" y="82"/>
                  </a:lnTo>
                  <a:lnTo>
                    <a:pt x="3" y="375"/>
                  </a:lnTo>
                  <a:close/>
                </a:path>
              </a:pathLst>
            </a:custGeom>
            <a:solidFill>
              <a:srgbClr val="B2B2B2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2607" y="860"/>
              <a:ext cx="1502" cy="535"/>
            </a:xfrm>
            <a:custGeom>
              <a:avLst/>
              <a:gdLst/>
              <a:ahLst/>
              <a:cxnLst>
                <a:cxn ang="0">
                  <a:pos x="3" y="375"/>
                </a:cxn>
                <a:cxn ang="0">
                  <a:pos x="1330" y="292"/>
                </a:cxn>
                <a:cxn ang="0">
                  <a:pos x="1502" y="125"/>
                </a:cxn>
                <a:cxn ang="0">
                  <a:pos x="1328" y="0"/>
                </a:cxn>
                <a:cxn ang="0">
                  <a:pos x="0" y="82"/>
                </a:cxn>
                <a:cxn ang="0">
                  <a:pos x="3" y="375"/>
                </a:cxn>
              </a:cxnLst>
              <a:rect l="0" t="0" r="r" b="b"/>
              <a:pathLst>
                <a:path w="1502" h="375">
                  <a:moveTo>
                    <a:pt x="3" y="375"/>
                  </a:moveTo>
                  <a:lnTo>
                    <a:pt x="1330" y="292"/>
                  </a:lnTo>
                  <a:lnTo>
                    <a:pt x="1502" y="125"/>
                  </a:lnTo>
                  <a:lnTo>
                    <a:pt x="1328" y="0"/>
                  </a:lnTo>
                  <a:lnTo>
                    <a:pt x="0" y="82"/>
                  </a:lnTo>
                  <a:lnTo>
                    <a:pt x="3" y="375"/>
                  </a:lnTo>
                  <a:close/>
                </a:path>
              </a:pathLst>
            </a:custGeom>
            <a:solidFill>
              <a:srgbClr val="DDDDDD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dirty="0"/>
            </a:p>
            <a:p>
              <a:r>
                <a:rPr lang="tr-TR" sz="2400" dirty="0" smtClean="0">
                  <a:latin typeface="Comic Sans MS" pitchFamily="66" charset="0"/>
                </a:rPr>
                <a:t>YATARAK ÇALIŞMAK</a:t>
              </a:r>
              <a:endParaRPr lang="tr-TR" sz="2400" dirty="0">
                <a:latin typeface="Comic Sans MS" pitchFamily="66" charset="0"/>
              </a:endParaRPr>
            </a:p>
          </p:txBody>
        </p:sp>
      </p:grpSp>
      <p:grpSp>
        <p:nvGrpSpPr>
          <p:cNvPr id="35" name="Group 10"/>
          <p:cNvGrpSpPr>
            <a:grpSpLocks/>
          </p:cNvGrpSpPr>
          <p:nvPr/>
        </p:nvGrpSpPr>
        <p:grpSpPr bwMode="auto">
          <a:xfrm rot="-357045">
            <a:off x="1042245" y="3594378"/>
            <a:ext cx="2590800" cy="962026"/>
            <a:chOff x="2456" y="1534"/>
            <a:chExt cx="1531" cy="606"/>
          </a:xfrm>
        </p:grpSpPr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2485" y="1697"/>
              <a:ext cx="1502" cy="443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338" y="151"/>
                </a:cxn>
                <a:cxn ang="0">
                  <a:pos x="1502" y="328"/>
                </a:cxn>
                <a:cxn ang="0">
                  <a:pos x="1320" y="443"/>
                </a:cxn>
                <a:cxn ang="0">
                  <a:pos x="0" y="291"/>
                </a:cxn>
                <a:cxn ang="0">
                  <a:pos x="16" y="0"/>
                </a:cxn>
              </a:cxnLst>
              <a:rect l="0" t="0" r="r" b="b"/>
              <a:pathLst>
                <a:path w="1502" h="443">
                  <a:moveTo>
                    <a:pt x="16" y="0"/>
                  </a:moveTo>
                  <a:lnTo>
                    <a:pt x="1338" y="151"/>
                  </a:lnTo>
                  <a:lnTo>
                    <a:pt x="1502" y="328"/>
                  </a:lnTo>
                  <a:lnTo>
                    <a:pt x="1320" y="443"/>
                  </a:lnTo>
                  <a:lnTo>
                    <a:pt x="0" y="29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B2B2B2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2456" y="1534"/>
              <a:ext cx="1503" cy="49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338" y="152"/>
                </a:cxn>
                <a:cxn ang="0">
                  <a:pos x="1503" y="328"/>
                </a:cxn>
                <a:cxn ang="0">
                  <a:pos x="1320" y="444"/>
                </a:cxn>
                <a:cxn ang="0">
                  <a:pos x="0" y="293"/>
                </a:cxn>
                <a:cxn ang="0">
                  <a:pos x="18" y="0"/>
                </a:cxn>
              </a:cxnLst>
              <a:rect l="0" t="0" r="r" b="b"/>
              <a:pathLst>
                <a:path w="1503" h="444">
                  <a:moveTo>
                    <a:pt x="18" y="0"/>
                  </a:moveTo>
                  <a:lnTo>
                    <a:pt x="1338" y="152"/>
                  </a:lnTo>
                  <a:lnTo>
                    <a:pt x="1503" y="328"/>
                  </a:lnTo>
                  <a:lnTo>
                    <a:pt x="1320" y="444"/>
                  </a:lnTo>
                  <a:lnTo>
                    <a:pt x="0" y="29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 dirty="0"/>
            </a:p>
            <a:p>
              <a:r>
                <a:rPr lang="tr-TR" sz="3200" dirty="0" smtClean="0">
                  <a:latin typeface="Comic Sans MS" pitchFamily="66" charset="0"/>
                </a:rPr>
                <a:t>POSTERLER</a:t>
              </a:r>
              <a:endParaRPr lang="tr-TR" sz="3200" dirty="0">
                <a:latin typeface="Comic Sans MS" pitchFamily="66" charset="0"/>
              </a:endParaRPr>
            </a:p>
          </p:txBody>
        </p:sp>
      </p:grpSp>
      <p:grpSp>
        <p:nvGrpSpPr>
          <p:cNvPr id="47" name="Group 17"/>
          <p:cNvGrpSpPr>
            <a:grpSpLocks/>
          </p:cNvGrpSpPr>
          <p:nvPr/>
        </p:nvGrpSpPr>
        <p:grpSpPr bwMode="auto">
          <a:xfrm>
            <a:off x="1062191" y="5732562"/>
            <a:ext cx="4419600" cy="1185862"/>
            <a:chOff x="305" y="1199"/>
            <a:chExt cx="2784" cy="747"/>
          </a:xfrm>
        </p:grpSpPr>
        <p:grpSp>
          <p:nvGrpSpPr>
            <p:cNvPr id="48" name="Group 18"/>
            <p:cNvGrpSpPr>
              <a:grpSpLocks/>
            </p:cNvGrpSpPr>
            <p:nvPr/>
          </p:nvGrpSpPr>
          <p:grpSpPr bwMode="auto">
            <a:xfrm rot="-11167733">
              <a:off x="305" y="1199"/>
              <a:ext cx="2784" cy="747"/>
              <a:chOff x="2064" y="1130"/>
              <a:chExt cx="1519" cy="618"/>
            </a:xfrm>
          </p:grpSpPr>
          <p:sp>
            <p:nvSpPr>
              <p:cNvPr id="50" name="Freeform 19"/>
              <p:cNvSpPr>
                <a:spLocks/>
              </p:cNvSpPr>
              <p:nvPr/>
            </p:nvSpPr>
            <p:spPr bwMode="auto">
              <a:xfrm>
                <a:off x="2076" y="1156"/>
                <a:ext cx="1507" cy="592"/>
              </a:xfrm>
              <a:custGeom>
                <a:avLst/>
                <a:gdLst/>
                <a:ahLst/>
                <a:cxnLst>
                  <a:cxn ang="0">
                    <a:pos x="1507" y="310"/>
                  </a:cxn>
                  <a:cxn ang="0">
                    <a:pos x="213" y="0"/>
                  </a:cxn>
                  <a:cxn ang="0">
                    <a:pos x="0" y="111"/>
                  </a:cxn>
                  <a:cxn ang="0">
                    <a:pos x="130" y="281"/>
                  </a:cxn>
                  <a:cxn ang="0">
                    <a:pos x="1424" y="592"/>
                  </a:cxn>
                  <a:cxn ang="0">
                    <a:pos x="1507" y="310"/>
                  </a:cxn>
                </a:cxnLst>
                <a:rect l="0" t="0" r="r" b="b"/>
                <a:pathLst>
                  <a:path w="1507" h="592">
                    <a:moveTo>
                      <a:pt x="1507" y="310"/>
                    </a:moveTo>
                    <a:lnTo>
                      <a:pt x="213" y="0"/>
                    </a:lnTo>
                    <a:lnTo>
                      <a:pt x="0" y="111"/>
                    </a:lnTo>
                    <a:lnTo>
                      <a:pt x="130" y="281"/>
                    </a:lnTo>
                    <a:lnTo>
                      <a:pt x="1424" y="592"/>
                    </a:lnTo>
                    <a:lnTo>
                      <a:pt x="1507" y="310"/>
                    </a:lnTo>
                    <a:close/>
                  </a:path>
                </a:pathLst>
              </a:custGeom>
              <a:solidFill>
                <a:srgbClr val="B2B2B2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1" name="Freeform 20"/>
              <p:cNvSpPr>
                <a:spLocks/>
              </p:cNvSpPr>
              <p:nvPr/>
            </p:nvSpPr>
            <p:spPr bwMode="auto">
              <a:xfrm>
                <a:off x="2064" y="1130"/>
                <a:ext cx="1506" cy="591"/>
              </a:xfrm>
              <a:custGeom>
                <a:avLst/>
                <a:gdLst/>
                <a:ahLst/>
                <a:cxnLst>
                  <a:cxn ang="0">
                    <a:pos x="1506" y="309"/>
                  </a:cxn>
                  <a:cxn ang="0">
                    <a:pos x="213" y="0"/>
                  </a:cxn>
                  <a:cxn ang="0">
                    <a:pos x="0" y="110"/>
                  </a:cxn>
                  <a:cxn ang="0">
                    <a:pos x="130" y="281"/>
                  </a:cxn>
                  <a:cxn ang="0">
                    <a:pos x="1424" y="591"/>
                  </a:cxn>
                  <a:cxn ang="0">
                    <a:pos x="1506" y="309"/>
                  </a:cxn>
                </a:cxnLst>
                <a:rect l="0" t="0" r="r" b="b"/>
                <a:pathLst>
                  <a:path w="1506" h="591">
                    <a:moveTo>
                      <a:pt x="1506" y="309"/>
                    </a:moveTo>
                    <a:lnTo>
                      <a:pt x="213" y="0"/>
                    </a:lnTo>
                    <a:lnTo>
                      <a:pt x="0" y="110"/>
                    </a:lnTo>
                    <a:lnTo>
                      <a:pt x="130" y="281"/>
                    </a:lnTo>
                    <a:lnTo>
                      <a:pt x="1424" y="591"/>
                    </a:lnTo>
                    <a:lnTo>
                      <a:pt x="1506" y="309"/>
                    </a:lnTo>
                    <a:close/>
                  </a:path>
                </a:pathLst>
              </a:custGeom>
              <a:solidFill>
                <a:srgbClr val="EAEAEA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49" name="WordArt 21"/>
            <p:cNvSpPr>
              <a:spLocks noChangeArrowheads="1" noChangeShapeType="1" noTextEdit="1"/>
            </p:cNvSpPr>
            <p:nvPr/>
          </p:nvSpPr>
          <p:spPr bwMode="auto">
            <a:xfrm rot="197344">
              <a:off x="425" y="1452"/>
              <a:ext cx="2431" cy="2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r-TR" sz="3600" i="1" kern="10" dirty="0" smtClean="0">
                  <a:ln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FFFFFF"/>
                  </a:solidFill>
                  <a:effectLst>
                    <a:outerShdw dist="35921" dir="2700000" algn="ctr" rotWithShape="0">
                      <a:srgbClr val="808080"/>
                    </a:outerShdw>
                  </a:effectLst>
                  <a:latin typeface="Comic Sans MS" pitchFamily="66" charset="0"/>
                </a:rPr>
                <a:t>Olumsuz düşünceler</a:t>
              </a:r>
              <a:endParaRPr lang="tr-TR" sz="3600" i="1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08" y="260648"/>
            <a:ext cx="2726531" cy="3408164"/>
          </a:xfr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85072"/>
            <a:ext cx="3766590" cy="2550143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49263"/>
            <a:ext cx="3096344" cy="3096344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678" y="3428999"/>
            <a:ext cx="3179033" cy="31790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24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E389"/>
          </a:solidFill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VERİMLİ ÇALIŞMA NEDİR?</a:t>
            </a:r>
            <a:br>
              <a:rPr lang="tr-T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tr-TR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  <a:solidFill>
            <a:srgbClr val="FFE389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Psikolojik ve sosyal yönden</a:t>
            </a:r>
          </a:p>
          <a:p>
            <a:pPr>
              <a:buNone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u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ygun bir ortamda daha 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Önce hazırlanmış bir plan 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dahilinde hem psikolojik 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hem de fiziksel  enerjiyi </a:t>
            </a:r>
          </a:p>
          <a:p>
            <a:pPr>
              <a:buNone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yoğunlaştırarak yürütülen</a:t>
            </a:r>
          </a:p>
          <a:p>
            <a:pPr>
              <a:buNone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b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ir çalışmadır.</a:t>
            </a:r>
            <a:endParaRPr lang="tr-TR" b="1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3 Resim" descr="Resim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916832"/>
            <a:ext cx="3295650" cy="3143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460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6.UYGUN ÇALIŞMA ORTAMI</a:t>
            </a:r>
            <a:b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tr-TR" dirty="0" smtClean="0">
                <a:solidFill>
                  <a:srgbClr val="C00000"/>
                </a:solidFill>
                <a:latin typeface="Comic Sans MS" pitchFamily="66" charset="0"/>
              </a:rPr>
              <a:t>HAZIRLAMA</a:t>
            </a:r>
            <a:r>
              <a:rPr lang="tr-TR" sz="3600" dirty="0" smtClean="0">
                <a:latin typeface="Comic Sans MS" pitchFamily="66" charset="0"/>
              </a:rPr>
              <a:t/>
            </a:r>
            <a:br>
              <a:rPr lang="tr-TR" sz="3600" dirty="0" smtClean="0">
                <a:latin typeface="Comic Sans MS" pitchFamily="66" charset="0"/>
              </a:rPr>
            </a:br>
            <a:r>
              <a:rPr lang="tr-TR" sz="3600" dirty="0" smtClean="0">
                <a:latin typeface="Comic Sans MS" pitchFamily="66" charset="0"/>
              </a:rPr>
              <a:t/>
            </a:r>
            <a:br>
              <a:rPr lang="tr-TR" sz="3600" dirty="0" smtClean="0">
                <a:latin typeface="Comic Sans MS" pitchFamily="66" charset="0"/>
              </a:rPr>
            </a:br>
            <a:r>
              <a:rPr lang="tr-TR" sz="3600" dirty="0">
                <a:latin typeface="Comic Sans MS" pitchFamily="66" charset="0"/>
              </a:rPr>
              <a:t/>
            </a:r>
            <a:br>
              <a:rPr lang="tr-TR" sz="3600" dirty="0">
                <a:latin typeface="Comic Sans MS" pitchFamily="66" charset="0"/>
              </a:rPr>
            </a:br>
            <a:r>
              <a:rPr lang="tr-TR" sz="3600" b="1" dirty="0" smtClean="0">
                <a:latin typeface="Comic Sans MS" pitchFamily="66" charset="0"/>
              </a:rPr>
              <a:t>Çalışma ortamı derli, toplu, sade, sakin </a:t>
            </a:r>
            <a:br>
              <a:rPr lang="tr-TR" sz="3600" b="1" dirty="0" smtClean="0">
                <a:latin typeface="Comic Sans MS" pitchFamily="66" charset="0"/>
              </a:rPr>
            </a:br>
            <a:r>
              <a:rPr lang="tr-TR" sz="3600" b="1" dirty="0" smtClean="0">
                <a:latin typeface="Comic Sans MS" pitchFamily="66" charset="0"/>
              </a:rPr>
              <a:t>olmalı; ışık, ısı gibi fiziksel sorunlar çözülmüş olmalıdır.</a:t>
            </a:r>
            <a:endParaRPr lang="tr-TR" sz="3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43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</a:t>
            </a:r>
          </a:p>
          <a:p>
            <a:pPr marL="0" indent="0">
              <a:buNone/>
            </a:pPr>
            <a:r>
              <a:rPr lang="tr-TR" b="1" dirty="0">
                <a:latin typeface="Comic Sans MS" pitchFamily="66" charset="0"/>
              </a:rPr>
              <a:t> </a:t>
            </a:r>
            <a:r>
              <a:rPr lang="tr-TR" b="1" dirty="0" smtClean="0">
                <a:latin typeface="Comic Sans MS" pitchFamily="66" charset="0"/>
              </a:rPr>
              <a:t>    </a:t>
            </a: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Yatakta, koltukta ve divanda uzanarak    çalışmak dikkatin toplanmasını güçlendirecek, öğrencinin zaman kaybetmesine sebep olacaktır.</a:t>
            </a:r>
            <a:endParaRPr lang="tr-T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7704856" cy="29523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90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2586"/>
            <a:ext cx="6984776" cy="6108742"/>
          </a:xfrm>
        </p:spPr>
      </p:pic>
    </p:spTree>
    <p:extLst>
      <p:ext uri="{BB962C8B-B14F-4D97-AF65-F5344CB8AC3E}">
        <p14:creationId xmlns="" xmlns:p14="http://schemas.microsoft.com/office/powerpoint/2010/main" val="33592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r-T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Arial" pitchFamily="34" charset="0"/>
              </a:rPr>
              <a:t>DERS SIRASINDA DİKKAT </a:t>
            </a:r>
            <a:br>
              <a:rPr lang="tr-T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Arial" pitchFamily="34" charset="0"/>
              </a:rPr>
            </a:br>
            <a:r>
              <a:rPr lang="tr-TR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Arial" pitchFamily="34" charset="0"/>
              </a:rPr>
              <a:t/>
            </a:r>
            <a:br>
              <a:rPr lang="tr-TR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Arial" pitchFamily="34" charset="0"/>
              </a:rPr>
            </a:br>
            <a:r>
              <a:rPr lang="tr-T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cs typeface="Arial" pitchFamily="34" charset="0"/>
              </a:rPr>
              <a:t>EDİLMESİ GEREKENLER</a:t>
            </a:r>
            <a:endParaRPr lang="tr-T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58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15699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1. ETKİN DİNLEME</a:t>
            </a:r>
            <a:br>
              <a:rPr lang="tr-TR" b="1" dirty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</a:b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7272808" cy="5112568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="" xmlns:p14="http://schemas.microsoft.com/office/powerpoint/2010/main" val="27297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Dinleme</a:t>
            </a:r>
            <a:r>
              <a:rPr lang="tr-TR" sz="3600" dirty="0" smtClean="0">
                <a:latin typeface="Comic Sans MS" pitchFamily="66" charset="0"/>
              </a:rPr>
              <a:t> ve </a:t>
            </a:r>
            <a:r>
              <a:rPr lang="tr-TR" sz="3600" b="1" u="sng" dirty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İ</a:t>
            </a:r>
            <a:r>
              <a:rPr lang="tr-TR" sz="3600" b="1" u="sng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şitme</a:t>
            </a:r>
            <a:r>
              <a:rPr lang="tr-TR" sz="3600" b="1" dirty="0" smtClean="0">
                <a:latin typeface="Comic Sans MS" pitchFamily="66" charset="0"/>
              </a:rPr>
              <a:t> </a:t>
            </a:r>
            <a:r>
              <a:rPr lang="tr-TR" sz="3600" dirty="0" smtClean="0">
                <a:latin typeface="Comic Sans MS" pitchFamily="66" charset="0"/>
              </a:rPr>
              <a:t>farklı şeylerdir.</a:t>
            </a:r>
            <a:r>
              <a:rPr lang="tr-TR" sz="3600" dirty="0">
                <a:latin typeface="Comic Sans MS" pitchFamily="66" charset="0"/>
              </a:rPr>
              <a:t/>
            </a:r>
            <a:br>
              <a:rPr lang="tr-TR" sz="3600" dirty="0">
                <a:latin typeface="Comic Sans MS" pitchFamily="66" charset="0"/>
              </a:rPr>
            </a:br>
            <a:r>
              <a:rPr lang="tr-TR" sz="3600" dirty="0" smtClean="0">
                <a:latin typeface="Comic Sans MS" pitchFamily="66" charset="0"/>
              </a:rPr>
              <a:t/>
            </a:r>
            <a:br>
              <a:rPr lang="tr-TR" sz="3600" dirty="0" smtClean="0">
                <a:latin typeface="Comic Sans MS" pitchFamily="66" charset="0"/>
              </a:rPr>
            </a:br>
            <a:r>
              <a:rPr lang="tr-TR" sz="3600" dirty="0" smtClean="0">
                <a:latin typeface="Comic Sans MS" pitchFamily="66" charset="0"/>
              </a:rPr>
              <a:t>            </a:t>
            </a:r>
            <a:r>
              <a:rPr lang="tr-TR" sz="3600" b="1" dirty="0" smtClean="0">
                <a:latin typeface="Comic Sans MS" pitchFamily="66" charset="0"/>
              </a:rPr>
              <a:t>Dinleme aktif ve bilinçli bir </a:t>
            </a:r>
            <a:br>
              <a:rPr lang="tr-TR" sz="3600" b="1" dirty="0" smtClean="0">
                <a:latin typeface="Comic Sans MS" pitchFamily="66" charset="0"/>
              </a:rPr>
            </a:br>
            <a:r>
              <a:rPr lang="tr-TR" sz="3600" b="1" dirty="0" smtClean="0">
                <a:latin typeface="Comic Sans MS" pitchFamily="66" charset="0"/>
              </a:rPr>
              <a:t>  davranışken işitme bunun tersidir. </a:t>
            </a:r>
            <a:br>
              <a:rPr lang="tr-TR" sz="3600" b="1" dirty="0" smtClean="0">
                <a:latin typeface="Comic Sans MS" pitchFamily="66" charset="0"/>
              </a:rPr>
            </a:br>
            <a:r>
              <a:rPr lang="tr-TR" sz="3600" b="1" dirty="0" smtClean="0">
                <a:latin typeface="Comic Sans MS" pitchFamily="66" charset="0"/>
              </a:rPr>
              <a:t>  Verimli ders dinleyebilmek için </a:t>
            </a:r>
            <a:br>
              <a:rPr lang="tr-TR" sz="3600" b="1" dirty="0" smtClean="0">
                <a:latin typeface="Comic Sans MS" pitchFamily="66" charset="0"/>
              </a:rPr>
            </a:br>
            <a:r>
              <a:rPr lang="tr-TR" sz="3600" b="1" dirty="0" smtClean="0">
                <a:latin typeface="Comic Sans MS" pitchFamily="66" charset="0"/>
              </a:rPr>
              <a:t>  dikkatinizi dağıtacak etkenlerden uzak</a:t>
            </a:r>
            <a:br>
              <a:rPr lang="tr-TR" sz="3600" b="1" dirty="0" smtClean="0">
                <a:latin typeface="Comic Sans MS" pitchFamily="66" charset="0"/>
              </a:rPr>
            </a:br>
            <a:r>
              <a:rPr lang="tr-TR" sz="3600" b="1" dirty="0">
                <a:latin typeface="Comic Sans MS" pitchFamily="66" charset="0"/>
              </a:rPr>
              <a:t> </a:t>
            </a:r>
            <a:r>
              <a:rPr lang="tr-TR" sz="3600" b="1" dirty="0" smtClean="0">
                <a:latin typeface="Comic Sans MS" pitchFamily="66" charset="0"/>
              </a:rPr>
              <a:t> durmalısınız.</a:t>
            </a:r>
            <a:endParaRPr lang="tr-TR" sz="3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63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2.NOT TUTMA</a:t>
            </a:r>
            <a:endParaRPr lang="tr-TR" sz="4000" b="1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Atalarımız:</a:t>
            </a:r>
          </a:p>
          <a:p>
            <a:pPr marL="0" indent="0">
              <a:buNone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     </a:t>
            </a:r>
            <a:r>
              <a:rPr lang="tr-TR" sz="2800" b="1" dirty="0" smtClean="0">
                <a:solidFill>
                  <a:schemeClr val="accent5"/>
                </a:solidFill>
                <a:latin typeface="Comic Sans MS" pitchFamily="66" charset="0"/>
                <a:cs typeface="Arial" pitchFamily="34" charset="0"/>
              </a:rPr>
              <a:t>‘HATIRDA DEĞİL SATIRDA KALIR.’ </a:t>
            </a:r>
          </a:p>
          <a:p>
            <a:pPr marL="0" indent="0">
              <a:buNone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  demişler.</a:t>
            </a:r>
          </a:p>
          <a:p>
            <a:pPr marL="0" indent="0">
              <a:buNone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 </a:t>
            </a:r>
          </a:p>
          <a:p>
            <a:pPr marL="0" indent="0">
              <a:buNone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   Bilgileri muhafaza </a:t>
            </a:r>
          </a:p>
          <a:p>
            <a:pPr marL="0" indent="0">
              <a:buNone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etmenin yolu not </a:t>
            </a:r>
          </a:p>
          <a:p>
            <a:pPr marL="0" indent="0">
              <a:buNone/>
            </a:pPr>
            <a:r>
              <a:rPr lang="tr-TR" b="1" dirty="0">
                <a:latin typeface="Comic Sans MS" pitchFamily="66" charset="0"/>
                <a:cs typeface="Arial" pitchFamily="34" charset="0"/>
              </a:rPr>
              <a:t> </a:t>
            </a:r>
            <a:r>
              <a:rPr lang="tr-TR" b="1" dirty="0" smtClean="0">
                <a:latin typeface="Comic Sans MS" pitchFamily="66" charset="0"/>
                <a:cs typeface="Arial" pitchFamily="34" charset="0"/>
              </a:rPr>
              <a:t>tutmaktır.</a:t>
            </a:r>
            <a:endParaRPr lang="tr-TR" b="1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68960"/>
            <a:ext cx="3672408" cy="30963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29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7030A0"/>
                </a:solidFill>
                <a:latin typeface="Comic Sans MS" pitchFamily="66" charset="0"/>
                <a:cs typeface="Arial" pitchFamily="34" charset="0"/>
              </a:rPr>
              <a:t>NOT TUTMANIN FAYDALARI:</a:t>
            </a:r>
            <a:endParaRPr lang="tr-TR" sz="3600" b="1" dirty="0">
              <a:solidFill>
                <a:srgbClr val="7030A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b="1" dirty="0" smtClean="0">
                <a:latin typeface="Comic Sans MS" pitchFamily="66" charset="0"/>
              </a:rPr>
              <a:t>Öğrenciyi </a:t>
            </a:r>
            <a:r>
              <a:rPr lang="tr-TR" b="1" dirty="0">
                <a:latin typeface="Comic Sans MS" pitchFamily="66" charset="0"/>
              </a:rPr>
              <a:t>derste uyanık tutar</a:t>
            </a: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b="1" dirty="0" smtClean="0">
                <a:latin typeface="Comic Sans MS" pitchFamily="66" charset="0"/>
              </a:rPr>
              <a:t> Dersteki </a:t>
            </a:r>
            <a:r>
              <a:rPr lang="tr-TR" b="1" dirty="0">
                <a:latin typeface="Comic Sans MS" pitchFamily="66" charset="0"/>
              </a:rPr>
              <a:t>dikkat düzeyini arttırır</a:t>
            </a:r>
            <a:r>
              <a:rPr lang="tr-TR" b="1" dirty="0" smtClean="0">
                <a:latin typeface="Comic Sans MS" pitchFamily="66" charset="0"/>
              </a:rPr>
              <a:t>.</a:t>
            </a:r>
            <a:endParaRPr lang="tr-TR" b="1" dirty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b="1" dirty="0" smtClean="0">
                <a:latin typeface="Comic Sans MS" pitchFamily="66" charset="0"/>
              </a:rPr>
              <a:t> Öğrencinin </a:t>
            </a:r>
            <a:r>
              <a:rPr lang="tr-TR" b="1" dirty="0">
                <a:latin typeface="Comic Sans MS" pitchFamily="66" charset="0"/>
              </a:rPr>
              <a:t>derse aktif katılımını sağlar.</a:t>
            </a:r>
          </a:p>
          <a:p>
            <a:pPr>
              <a:buFont typeface="Wingdings" pitchFamily="2" charset="2"/>
              <a:buChar char="ü"/>
            </a:pPr>
            <a:r>
              <a:rPr lang="tr-TR" b="1" dirty="0" smtClean="0">
                <a:latin typeface="Comic Sans MS" pitchFamily="66" charset="0"/>
              </a:rPr>
              <a:t> Motivasyonu </a:t>
            </a:r>
            <a:r>
              <a:rPr lang="tr-TR" b="1" dirty="0">
                <a:latin typeface="Comic Sans MS" pitchFamily="66" charset="0"/>
              </a:rPr>
              <a:t>arttırır.</a:t>
            </a:r>
          </a:p>
          <a:p>
            <a:pPr marL="0" indent="0">
              <a:buNone/>
            </a:pPr>
            <a:endParaRPr lang="tr-TR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    </a:t>
            </a:r>
            <a:r>
              <a:rPr lang="tr-TR" b="1" dirty="0" smtClean="0">
                <a:latin typeface="Comic Sans MS" pitchFamily="66" charset="0"/>
              </a:rPr>
              <a:t>!!!! </a:t>
            </a:r>
            <a:r>
              <a:rPr lang="tr-TR" b="1" dirty="0">
                <a:latin typeface="Comic Sans MS" pitchFamily="66" charset="0"/>
              </a:rPr>
              <a:t>Not alırken önemli olan bilgiyi mutlaka </a:t>
            </a:r>
            <a:r>
              <a:rPr lang="tr-TR" b="1" dirty="0" smtClean="0">
                <a:latin typeface="Comic Sans MS" pitchFamily="66" charset="0"/>
              </a:rPr>
              <a:t>  ayırt </a:t>
            </a:r>
            <a:r>
              <a:rPr lang="tr-TR" b="1" dirty="0">
                <a:latin typeface="Comic Sans MS" pitchFamily="66" charset="0"/>
              </a:rPr>
              <a:t>etmek gerekir.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462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3. TEKRAR ETMEK</a:t>
            </a:r>
            <a:endParaRPr lang="tr-TR" sz="4000" b="1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rgbClr val="FFE389"/>
          </a:solidFill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latin typeface="Comic Sans MS" pitchFamily="66" charset="0"/>
              </a:rPr>
              <a:t>   </a:t>
            </a:r>
            <a:r>
              <a:rPr lang="tr-TR" b="1" dirty="0" smtClean="0">
                <a:latin typeface="Comic Sans MS" pitchFamily="66" charset="0"/>
              </a:rPr>
              <a:t>Tekrarlar </a:t>
            </a:r>
            <a:r>
              <a:rPr lang="tr-TR" b="1" dirty="0">
                <a:latin typeface="Comic Sans MS" pitchFamily="66" charset="0"/>
              </a:rPr>
              <a:t>kar topuna benzer</a:t>
            </a:r>
            <a:r>
              <a:rPr lang="tr-TR" dirty="0">
                <a:latin typeface="Comic Sans MS" pitchFamily="66" charset="0"/>
              </a:rPr>
              <a:t>. </a:t>
            </a:r>
          </a:p>
          <a:p>
            <a:pPr marL="0" indent="0" algn="ctr">
              <a:buNone/>
            </a:pPr>
            <a:r>
              <a:rPr lang="tr-TR" dirty="0">
                <a:latin typeface="Comic Sans MS" pitchFamily="66" charset="0"/>
              </a:rPr>
              <a:t>   </a:t>
            </a:r>
            <a:r>
              <a:rPr lang="tr-TR" sz="2800" dirty="0" smtClean="0">
                <a:latin typeface="Comic Sans MS" pitchFamily="66" charset="0"/>
              </a:rPr>
              <a:t>Tepeden </a:t>
            </a:r>
            <a:r>
              <a:rPr lang="tr-TR" sz="2800" dirty="0">
                <a:latin typeface="Comic Sans MS" pitchFamily="66" charset="0"/>
              </a:rPr>
              <a:t>aşağıya yuvarlandıkça büyür,       </a:t>
            </a:r>
          </a:p>
          <a:p>
            <a:pPr marL="0" indent="0" algn="ctr">
              <a:buNone/>
            </a:pP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</a:rPr>
              <a:t>büyüdükçe </a:t>
            </a:r>
            <a:r>
              <a:rPr lang="tr-TR" sz="2800" dirty="0">
                <a:latin typeface="Comic Sans MS" pitchFamily="66" charset="0"/>
              </a:rPr>
              <a:t>hızı </a:t>
            </a:r>
            <a:r>
              <a:rPr lang="tr-TR" sz="2800" dirty="0" smtClean="0">
                <a:latin typeface="Comic Sans MS" pitchFamily="66" charset="0"/>
              </a:rPr>
              <a:t>artar.</a:t>
            </a:r>
            <a:endParaRPr lang="tr-TR" sz="28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tr-TR" dirty="0">
              <a:latin typeface="Comic Sans MS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40968"/>
            <a:ext cx="6984776" cy="33123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02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2700" b="1" dirty="0" smtClean="0">
                <a:latin typeface="Comic Sans MS" pitchFamily="66" charset="0"/>
              </a:rPr>
              <a:t>ÖĞRENME TAM ANLAMIYLA ŞU ŞEKİLDE  </a:t>
            </a:r>
            <a:br>
              <a:rPr lang="tr-TR" sz="2700" b="1" dirty="0" smtClean="0">
                <a:latin typeface="Comic Sans MS" pitchFamily="66" charset="0"/>
              </a:rPr>
            </a:br>
            <a:r>
              <a:rPr lang="tr-TR" sz="2700" b="1" dirty="0">
                <a:latin typeface="Comic Sans MS" pitchFamily="66" charset="0"/>
              </a:rPr>
              <a:t/>
            </a:r>
            <a:br>
              <a:rPr lang="tr-TR" sz="2700" b="1" dirty="0">
                <a:latin typeface="Comic Sans MS" pitchFamily="66" charset="0"/>
              </a:rPr>
            </a:br>
            <a:r>
              <a:rPr lang="tr-TR" sz="2700" b="1" dirty="0" smtClean="0">
                <a:latin typeface="Comic Sans MS" pitchFamily="66" charset="0"/>
              </a:rPr>
              <a:t>GERÇEKLEŞİR</a:t>
            </a:r>
            <a:endParaRPr lang="tr-TR" sz="27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7"/>
            <a:ext cx="2103437" cy="109696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08745"/>
            <a:ext cx="2243137" cy="210343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02656"/>
            <a:ext cx="2304256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ağ Ok 2"/>
          <p:cNvSpPr/>
          <p:nvPr/>
        </p:nvSpPr>
        <p:spPr>
          <a:xfrm flipV="1">
            <a:off x="2627784" y="3460463"/>
            <a:ext cx="504056" cy="400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21509"/>
            <a:ext cx="53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51520" y="4469090"/>
            <a:ext cx="2803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Comic Sans MS" pitchFamily="66" charset="0"/>
              </a:rPr>
              <a:t>Görme, Duyma, Dokunma</a:t>
            </a:r>
          </a:p>
        </p:txBody>
      </p:sp>
    </p:spTree>
    <p:extLst>
      <p:ext uri="{BB962C8B-B14F-4D97-AF65-F5344CB8AC3E}">
        <p14:creationId xmlns="" xmlns:p14="http://schemas.microsoft.com/office/powerpoint/2010/main" val="27360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20888"/>
          </a:xfrm>
          <a:solidFill>
            <a:srgbClr val="FFE389"/>
          </a:solidFill>
        </p:spPr>
        <p:txBody>
          <a:bodyPr>
            <a:normAutofit fontScale="90000"/>
          </a:bodyPr>
          <a:lstStyle/>
          <a:p>
            <a:r>
              <a:rPr lang="tr-TR" sz="4000" dirty="0" smtClean="0">
                <a:latin typeface="Comic Sans MS" pitchFamily="66" charset="0"/>
              </a:rPr>
              <a:t/>
            </a:r>
            <a:br>
              <a:rPr lang="tr-TR" sz="4000" dirty="0" smtClean="0">
                <a:latin typeface="Comic Sans MS" pitchFamily="66" charset="0"/>
              </a:rPr>
            </a:br>
            <a:r>
              <a:rPr lang="tr-TR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VERİMLİ ÇALIŞMAK ÖNEMLİDİR</a:t>
            </a:r>
            <a:r>
              <a:rPr lang="tr-TR" sz="4000" b="1" dirty="0" smtClean="0">
                <a:latin typeface="Comic Sans MS" pitchFamily="66" charset="0"/>
              </a:rPr>
              <a:t/>
            </a:r>
            <a:br>
              <a:rPr lang="tr-TR" sz="4000" b="1" dirty="0" smtClean="0">
                <a:latin typeface="Comic Sans MS" pitchFamily="66" charset="0"/>
              </a:rPr>
            </a:br>
            <a:r>
              <a:rPr lang="tr-TR" sz="4000" b="1" dirty="0" smtClean="0">
                <a:latin typeface="Comic Sans MS" pitchFamily="66" charset="0"/>
              </a:rPr>
              <a:t/>
            </a:r>
            <a:br>
              <a:rPr lang="tr-TR" sz="4000" b="1" dirty="0" smtClean="0">
                <a:latin typeface="Comic Sans MS" pitchFamily="66" charset="0"/>
              </a:rPr>
            </a:br>
            <a:r>
              <a:rPr lang="tr-TR" sz="4000" b="1" dirty="0" smtClean="0">
                <a:latin typeface="Comic Sans MS" pitchFamily="66" charset="0"/>
              </a:rPr>
              <a:t>ÇÜNKÜ;</a:t>
            </a:r>
            <a:endParaRPr lang="tr-TR" sz="40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4437112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b="1" dirty="0" smtClean="0">
                <a:latin typeface="Comic Sans MS" pitchFamily="66" charset="0"/>
                <a:cs typeface="Times New Roman" pitchFamily="18" charset="0"/>
              </a:rPr>
              <a:t>Doğru hedef ve bilinçli çaba her öğrenciyi hedeflediği başarıya götürür.</a:t>
            </a:r>
          </a:p>
          <a:p>
            <a:endParaRPr lang="tr-TR" b="1" dirty="0" smtClean="0">
              <a:latin typeface="Comic Sans MS" pitchFamily="66" charset="0"/>
              <a:cs typeface="Times New Roman" pitchFamily="18" charset="0"/>
            </a:endParaRPr>
          </a:p>
          <a:p>
            <a:r>
              <a:rPr lang="tr-TR" b="1" dirty="0" smtClean="0">
                <a:latin typeface="Comic Sans MS" pitchFamily="66" charset="0"/>
                <a:cs typeface="Times New Roman" pitchFamily="18" charset="0"/>
              </a:rPr>
              <a:t>Ölçülü ve düzenli yapılan her çalışmanın sonu başarılı olur.</a:t>
            </a:r>
            <a:endParaRPr lang="tr-T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87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  <a:solidFill>
            <a:srgbClr val="FFE38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>
                <a:latin typeface="Comic Sans MS" pitchFamily="66" charset="0"/>
              </a:rPr>
              <a:t> </a:t>
            </a:r>
            <a:r>
              <a:rPr lang="tr-TR" sz="2800" b="1" dirty="0" smtClean="0">
                <a:latin typeface="Comic Sans MS" pitchFamily="66" charset="0"/>
              </a:rPr>
              <a:t>               </a:t>
            </a:r>
          </a:p>
          <a:p>
            <a:pPr marL="0" indent="0">
              <a:buNone/>
            </a:pPr>
            <a:r>
              <a:rPr lang="tr-TR" sz="2800" b="1" dirty="0">
                <a:latin typeface="Comic Sans MS" pitchFamily="66" charset="0"/>
              </a:rPr>
              <a:t> </a:t>
            </a:r>
            <a:r>
              <a:rPr lang="tr-TR" sz="2800" b="1" dirty="0" smtClean="0">
                <a:latin typeface="Comic Sans MS" pitchFamily="66" charset="0"/>
              </a:rPr>
              <a:t>                 </a:t>
            </a:r>
            <a:r>
              <a:rPr lang="tr-TR" sz="2800" b="1" u="sng" dirty="0" smtClean="0">
                <a:latin typeface="Comic Sans MS" pitchFamily="66" charset="0"/>
              </a:rPr>
              <a:t>AMAN </a:t>
            </a:r>
            <a:r>
              <a:rPr lang="tr-TR" sz="2800" b="1" u="sng" dirty="0">
                <a:latin typeface="Comic Sans MS" pitchFamily="66" charset="0"/>
              </a:rPr>
              <a:t>DİKKAT</a:t>
            </a:r>
            <a:r>
              <a:rPr lang="tr-TR" sz="2800" b="1" u="sng" dirty="0" smtClean="0">
                <a:latin typeface="Comic Sans MS" pitchFamily="66" charset="0"/>
              </a:rPr>
              <a:t>!!!   </a:t>
            </a:r>
          </a:p>
          <a:p>
            <a:pPr marL="0" indent="0">
              <a:buNone/>
            </a:pPr>
            <a:r>
              <a:rPr lang="tr-TR" sz="2800" b="1" dirty="0" smtClean="0">
                <a:latin typeface="Comic Sans MS" pitchFamily="66" charset="0"/>
              </a:rPr>
              <a:t>   </a:t>
            </a:r>
            <a:r>
              <a:rPr lang="tr-TR" sz="2800" b="1" dirty="0" smtClean="0">
                <a:solidFill>
                  <a:srgbClr val="660033"/>
                </a:solidFill>
                <a:latin typeface="Comic Sans MS" pitchFamily="66" charset="0"/>
              </a:rPr>
              <a:t>İNSAN ÖĞRENDİKLERİNİ  ÇOK </a:t>
            </a:r>
            <a:r>
              <a:rPr lang="tr-TR" sz="2800" b="1" dirty="0">
                <a:solidFill>
                  <a:srgbClr val="660033"/>
                </a:solidFill>
                <a:latin typeface="Comic Sans MS" pitchFamily="66" charset="0"/>
              </a:rPr>
              <a:t>ÇABUK </a:t>
            </a:r>
            <a:endParaRPr lang="tr-TR" sz="2800" b="1" dirty="0" smtClean="0">
              <a:solidFill>
                <a:srgbClr val="660033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tr-TR" sz="2800" b="1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tr-TR" sz="2800" b="1" dirty="0" smtClean="0">
                <a:solidFill>
                  <a:srgbClr val="660033"/>
                </a:solidFill>
                <a:latin typeface="Comic Sans MS" pitchFamily="66" charset="0"/>
              </a:rPr>
              <a:t>                   UNUTUYOR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dirty="0" smtClean="0">
                <a:latin typeface="Comic Sans MS" pitchFamily="66" charset="0"/>
              </a:rPr>
              <a:t>Yapılan </a:t>
            </a:r>
            <a:r>
              <a:rPr lang="tr-TR" dirty="0">
                <a:latin typeface="Comic Sans MS" pitchFamily="66" charset="0"/>
              </a:rPr>
              <a:t>araştırmalar sonucunda yeni öğrendiğimiz bilgilerin 20 dakikada yarısını,60 </a:t>
            </a:r>
            <a:r>
              <a:rPr lang="tr-TR" dirty="0" smtClean="0">
                <a:latin typeface="Comic Sans MS" pitchFamily="66" charset="0"/>
              </a:rPr>
              <a:t>dakika </a:t>
            </a:r>
            <a:r>
              <a:rPr lang="tr-TR" dirty="0">
                <a:latin typeface="Comic Sans MS" pitchFamily="66" charset="0"/>
              </a:rPr>
              <a:t>içerisinde %</a:t>
            </a:r>
            <a:r>
              <a:rPr lang="tr-TR" dirty="0" smtClean="0">
                <a:latin typeface="Comic Sans MS" pitchFamily="66" charset="0"/>
              </a:rPr>
              <a:t>70’ni, </a:t>
            </a:r>
            <a:r>
              <a:rPr lang="tr-TR" dirty="0">
                <a:latin typeface="Comic Sans MS" pitchFamily="66" charset="0"/>
              </a:rPr>
              <a:t>gün sonunda da %80’ini unuttuğumuz ortaya çıkıyor.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      </a:t>
            </a:r>
          </a:p>
          <a:p>
            <a:pPr marL="0" indent="0">
              <a:buNone/>
            </a:pP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u="sng" dirty="0" smtClean="0">
                <a:latin typeface="Comic Sans MS" pitchFamily="66" charset="0"/>
              </a:rPr>
              <a:t>NOT: </a:t>
            </a:r>
            <a:r>
              <a:rPr lang="tr-TR" dirty="0" smtClean="0">
                <a:latin typeface="Comic Sans MS" pitchFamily="66" charset="0"/>
              </a:rPr>
              <a:t>Başarmak </a:t>
            </a:r>
            <a:r>
              <a:rPr lang="tr-TR" dirty="0">
                <a:latin typeface="Comic Sans MS" pitchFamily="66" charset="0"/>
              </a:rPr>
              <a:t>için ‘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UNUTMA’  </a:t>
            </a:r>
            <a:r>
              <a:rPr lang="tr-TR" dirty="0" smtClean="0">
                <a:latin typeface="Comic Sans MS" pitchFamily="66" charset="0"/>
              </a:rPr>
              <a:t>unutulmamalıdır</a:t>
            </a:r>
            <a:r>
              <a:rPr lang="tr-TR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881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r>
              <a:rPr lang="tr-TR" kern="0" dirty="0" smtClean="0">
                <a:latin typeface="Arial Black" pitchFamily="34" charset="0"/>
              </a:rPr>
              <a:t>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r>
              <a:rPr lang="tr-TR" kern="0" dirty="0" smtClean="0">
                <a:latin typeface="Arial Black" pitchFamily="34" charset="0"/>
              </a:rPr>
              <a:t> </a:t>
            </a:r>
            <a:r>
              <a:rPr lang="tr-TR" sz="3600" b="1" kern="0" dirty="0" smtClean="0">
                <a:latin typeface="Comic Sans MS" pitchFamily="66" charset="0"/>
              </a:rPr>
              <a:t>“</a:t>
            </a:r>
            <a:r>
              <a:rPr lang="tr-TR" sz="3600" b="1" kern="0" dirty="0">
                <a:latin typeface="Comic Sans MS" pitchFamily="66" charset="0"/>
              </a:rPr>
              <a:t>OTURARAK BAŞARIYA </a:t>
            </a:r>
            <a:r>
              <a:rPr lang="tr-TR" sz="3600" b="1" kern="0" dirty="0" smtClean="0">
                <a:latin typeface="Comic Sans MS" pitchFamily="66" charset="0"/>
              </a:rPr>
              <a:t>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r>
              <a:rPr lang="tr-TR" sz="3600" b="1" kern="0" dirty="0">
                <a:latin typeface="Comic Sans MS" pitchFamily="66" charset="0"/>
              </a:rPr>
              <a:t> </a:t>
            </a:r>
            <a:r>
              <a:rPr lang="tr-TR" sz="3600" b="1" kern="0" dirty="0" smtClean="0">
                <a:latin typeface="Comic Sans MS" pitchFamily="66" charset="0"/>
              </a:rPr>
              <a:t> ULAŞAN </a:t>
            </a:r>
            <a:r>
              <a:rPr lang="tr-TR" sz="3600" b="1" kern="0" dirty="0">
                <a:latin typeface="Comic Sans MS" pitchFamily="66" charset="0"/>
              </a:rPr>
              <a:t>TEK VARLIK </a:t>
            </a:r>
            <a:r>
              <a:rPr lang="tr-TR" sz="3600" b="1" kern="0" dirty="0" smtClean="0">
                <a:latin typeface="Comic Sans MS" pitchFamily="66" charset="0"/>
              </a:rPr>
              <a:t>   TAVUKTUR</a:t>
            </a:r>
            <a:r>
              <a:rPr lang="tr-TR" sz="3600" b="1" kern="0" dirty="0">
                <a:latin typeface="Comic Sans MS" pitchFamily="66" charset="0"/>
              </a:rPr>
              <a:t>.”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r>
              <a:rPr lang="tr-TR" sz="3600" b="1" kern="0" dirty="0">
                <a:solidFill>
                  <a:srgbClr val="000000"/>
                </a:solidFill>
                <a:latin typeface="Comic Sans MS" pitchFamily="66" charset="0"/>
              </a:rPr>
              <a:t>					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Tx/>
              <a:buSzTx/>
              <a:buNone/>
            </a:pPr>
            <a:r>
              <a:rPr lang="tr-TR" sz="3600" b="1" kern="0" dirty="0">
                <a:solidFill>
                  <a:srgbClr val="000000"/>
                </a:solidFill>
                <a:latin typeface="Comic Sans MS" pitchFamily="66" charset="0"/>
              </a:rPr>
              <a:t>   </a:t>
            </a:r>
            <a:r>
              <a:rPr lang="tr-TR" sz="3600" b="1" kern="0" dirty="0" smtClean="0">
                <a:solidFill>
                  <a:srgbClr val="000000"/>
                </a:solidFill>
                <a:latin typeface="Comic Sans MS" pitchFamily="66" charset="0"/>
              </a:rPr>
              <a:t>H.J.BROWN</a:t>
            </a:r>
            <a:endParaRPr lang="tr-TR" sz="3600" b="1" kern="0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73267"/>
            <a:ext cx="1502579" cy="150257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914170"/>
            <a:ext cx="4104456" cy="37444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9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rgbClr val="FFE389"/>
          </a:solidFill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PEKİ NASIL BAŞARILI OLABİLİRİZ?</a:t>
            </a:r>
            <a:endParaRPr lang="tr-TR" sz="4800" b="1" dirty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E389"/>
          </a:solidFill>
        </p:spPr>
        <p:txBody>
          <a:bodyPr/>
          <a:lstStyle/>
          <a:p>
            <a:pPr>
              <a:buNone/>
            </a:pPr>
            <a:r>
              <a:rPr lang="tr-TR" dirty="0" smtClean="0"/>
              <a:t>   </a:t>
            </a:r>
            <a:endParaRPr lang="tr-TR" sz="3600" dirty="0" smtClean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3 Resim" descr="Resim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780928"/>
            <a:ext cx="7056784" cy="3791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S_VerimliDersCalisalim_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9343" y="0"/>
            <a:ext cx="9163343" cy="6927604"/>
          </a:xfrm>
          <a:solidFill>
            <a:srgbClr val="FFE389"/>
          </a:solidFill>
        </p:spPr>
      </p:pic>
    </p:spTree>
    <p:extLst>
      <p:ext uri="{BB962C8B-B14F-4D97-AF65-F5344CB8AC3E}">
        <p14:creationId xmlns="" xmlns:p14="http://schemas.microsoft.com/office/powerpoint/2010/main" val="34469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E389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36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tr-TR" sz="36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tr-TR" sz="3600" b="1" i="1" dirty="0" smtClean="0">
                <a:latin typeface="Arial" pitchFamily="34" charset="0"/>
                <a:cs typeface="Arial" pitchFamily="34" charset="0"/>
              </a:rPr>
              <a:t>Verimli çalışmaya başlamadan önce </a:t>
            </a:r>
          </a:p>
          <a:p>
            <a:pPr algn="ctr">
              <a:buNone/>
            </a:pPr>
            <a:r>
              <a:rPr lang="tr-TR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b="1" i="1" dirty="0" smtClean="0">
                <a:latin typeface="Arial" pitchFamily="34" charset="0"/>
                <a:cs typeface="Arial" pitchFamily="34" charset="0"/>
              </a:rPr>
              <a:t>   dikkat edilmesi gereken bazı şeyler vardır.</a:t>
            </a:r>
          </a:p>
          <a:p>
            <a:pPr algn="ctr">
              <a:buNone/>
            </a:pPr>
            <a:endParaRPr lang="tr-TR" sz="3600" b="1" i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tr-TR" sz="3600" b="1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tr-TR" sz="3600" b="1" i="1" dirty="0" smtClean="0">
                <a:latin typeface="Arial" pitchFamily="34" charset="0"/>
                <a:cs typeface="Arial" pitchFamily="34" charset="0"/>
              </a:rPr>
              <a:t>Çünkü;</a:t>
            </a:r>
          </a:p>
          <a:p>
            <a:pPr algn="ctr">
              <a:buNone/>
            </a:pPr>
            <a:r>
              <a:rPr lang="tr-TR" sz="3600" b="1" i="1" dirty="0" smtClean="0">
                <a:latin typeface="Arial" pitchFamily="34" charset="0"/>
                <a:cs typeface="Arial" pitchFamily="34" charset="0"/>
              </a:rPr>
              <a:t>Hiçbir verimli çalışma </a:t>
            </a:r>
            <a:r>
              <a:rPr lang="tr-TR" sz="36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hazırlıksız</a:t>
            </a:r>
            <a:r>
              <a:rPr lang="tr-TR" sz="3600" b="1" i="1" dirty="0" smtClean="0">
                <a:latin typeface="Arial" pitchFamily="34" charset="0"/>
                <a:cs typeface="Arial" pitchFamily="34" charset="0"/>
              </a:rPr>
              <a:t> olmaz!!</a:t>
            </a:r>
            <a:endParaRPr lang="tr-TR" sz="3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27089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                           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53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1. İSTEMEK </a:t>
            </a:r>
            <a:br>
              <a:rPr lang="tr-TR" sz="53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</a:br>
            <a:r>
              <a:rPr lang="tr-TR" sz="53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ve</a:t>
            </a:r>
            <a:br>
              <a:rPr lang="tr-TR" sz="53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</a:br>
            <a:r>
              <a:rPr lang="tr-TR" sz="53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 İNANMAK  </a:t>
            </a:r>
            <a:endParaRPr lang="tr-TR" sz="5300" b="1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4" name="3 İçerik Yer Tutucusu" descr="Resim2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-142900"/>
            <a:ext cx="7500990" cy="2786082"/>
          </a:xfrm>
        </p:spPr>
      </p:pic>
      <p:sp>
        <p:nvSpPr>
          <p:cNvPr id="5" name="4 Metin kutusu"/>
          <p:cNvSpPr txBox="1"/>
          <p:nvPr/>
        </p:nvSpPr>
        <p:spPr>
          <a:xfrm>
            <a:off x="571472" y="1357298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1117</TotalTime>
  <Words>668</Words>
  <Application>Microsoft Office PowerPoint</Application>
  <PresentationFormat>Ekran Gösterisi (4:3)</PresentationFormat>
  <Paragraphs>189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Ofis Teması</vt:lpstr>
      <vt:lpstr>VERİMLİ ÇALIŞMA  TEKNİKLERİ</vt:lpstr>
      <vt:lpstr>İçindekiler </vt:lpstr>
      <vt:lpstr> VERİMLİ ÇALIŞMA NEDİR? </vt:lpstr>
      <vt:lpstr> VERİMLİ ÇALIŞMAK ÖNEMLİDİR  ÇÜNKÜ;</vt:lpstr>
      <vt:lpstr>Slayt 5</vt:lpstr>
      <vt:lpstr>PEKİ NASIL BAŞARILI OLABİLİRİZ?</vt:lpstr>
      <vt:lpstr>Slayt 7</vt:lpstr>
      <vt:lpstr>Slayt 8</vt:lpstr>
      <vt:lpstr>                                                1. İSTEMEK  ve  İNANMAK  </vt:lpstr>
      <vt:lpstr>SORU ZAMANI</vt:lpstr>
      <vt:lpstr>DERS ÇALIŞMAK İSTEMİYORSANIZ BİRÇOK SEBEP BULABİLİRSİNİZ</vt:lpstr>
      <vt:lpstr>Slayt 12</vt:lpstr>
      <vt:lpstr>Slayt 13</vt:lpstr>
      <vt:lpstr>2.HEDEF BELİRLEMEK</vt:lpstr>
      <vt:lpstr>HEDEF BELİRLEMEK NEDEN ÖNEMLİDİR?</vt:lpstr>
      <vt:lpstr>Slayt 16</vt:lpstr>
      <vt:lpstr>HEDEFLERİNİZİ BELİRLERKEN GERÇEKÇİ OLUN!!!</vt:lpstr>
      <vt:lpstr>Slayt 18</vt:lpstr>
      <vt:lpstr>3. ZAMANI DOĞRU KULLANMAK</vt:lpstr>
      <vt:lpstr>Slayt 20</vt:lpstr>
      <vt:lpstr>4.PLAN VE PROGRAM HAZIRLA</vt:lpstr>
      <vt:lpstr>Slayt 22</vt:lpstr>
      <vt:lpstr>KENDİNİZİ TANIYIN</vt:lpstr>
      <vt:lpstr>İYİ BİR PROGRAM:</vt:lpstr>
      <vt:lpstr>DERS ÇALIŞMA PLANI NASIL YAPILIR?</vt:lpstr>
      <vt:lpstr>5. VERİMİ AZALTAN ETKENLERİ   ORTADAN KALDIRMAK</vt:lpstr>
      <vt:lpstr>Slayt 27</vt:lpstr>
      <vt:lpstr>                                      DIŞ ETKENLER</vt:lpstr>
      <vt:lpstr>Slayt 29</vt:lpstr>
      <vt:lpstr>6.UYGUN ÇALIŞMA ORTAMI HAZIRLAMA   Çalışma ortamı derli, toplu, sade, sakin  olmalı; ışık, ısı gibi fiziksel sorunlar çözülmüş olmalıdır.</vt:lpstr>
      <vt:lpstr>Slayt 31</vt:lpstr>
      <vt:lpstr>Slayt 32</vt:lpstr>
      <vt:lpstr>DERS SIRASINDA DİKKAT   EDİLMESİ GEREKENLER</vt:lpstr>
      <vt:lpstr>1. ETKİN DİNLEME </vt:lpstr>
      <vt:lpstr> Dinleme ve İşitme farklı şeylerdir.              Dinleme aktif ve bilinçli bir    davranışken işitme bunun tersidir.    Verimli ders dinleyebilmek için    dikkatinizi dağıtacak etkenlerden uzak   durmalısınız.</vt:lpstr>
      <vt:lpstr>2.NOT TUTMA</vt:lpstr>
      <vt:lpstr>NOT TUTMANIN FAYDALARI:</vt:lpstr>
      <vt:lpstr>3. TEKRAR ETMEK</vt:lpstr>
      <vt:lpstr> ÖĞRENME TAM ANLAMIYLA ŞU ŞEKİLDE    GERÇEKLEŞİR</vt:lpstr>
      <vt:lpstr>Slayt 40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ÇALIŞMA TEKNİKLERİ</dc:title>
  <dc:creator>bahar</dc:creator>
  <cp:lastModifiedBy>pro</cp:lastModifiedBy>
  <cp:revision>84</cp:revision>
  <dcterms:created xsi:type="dcterms:W3CDTF">2013-02-25T10:34:11Z</dcterms:created>
  <dcterms:modified xsi:type="dcterms:W3CDTF">2017-11-28T05:43:38Z</dcterms:modified>
</cp:coreProperties>
</file>